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63" r:id="rId5"/>
    <p:sldId id="270" r:id="rId6"/>
    <p:sldId id="271" r:id="rId7"/>
    <p:sldId id="268" r:id="rId8"/>
    <p:sldId id="269" r:id="rId9"/>
    <p:sldId id="272" r:id="rId10"/>
    <p:sldId id="273" r:id="rId11"/>
    <p:sldId id="274" r:id="rId12"/>
    <p:sldId id="276" r:id="rId13"/>
    <p:sldId id="278" r:id="rId14"/>
    <p:sldId id="1686" r:id="rId15"/>
    <p:sldId id="299" r:id="rId16"/>
    <p:sldId id="307" r:id="rId17"/>
    <p:sldId id="293" r:id="rId18"/>
    <p:sldId id="292" r:id="rId19"/>
    <p:sldId id="453" r:id="rId20"/>
    <p:sldId id="280" r:id="rId21"/>
    <p:sldId id="275" r:id="rId22"/>
  </p:sldIdLst>
  <p:sldSz cx="9144000" cy="5143500" type="screen16x9"/>
  <p:notesSz cx="6800850" cy="9932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 Nurmi" initials="MN" lastIdx="1" clrIdx="0">
    <p:extLst>
      <p:ext uri="{19B8F6BF-5375-455C-9EA6-DF929625EA0E}">
        <p15:presenceInfo xmlns:p15="http://schemas.microsoft.com/office/powerpoint/2012/main" userId="S::mika.nurmi@inwido.com::fd3c53a6-1d0d-4dac-9e82-001fa17daf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165"/>
    <a:srgbClr val="B47B0A"/>
    <a:srgbClr val="C57400"/>
    <a:srgbClr val="6E2405"/>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1D492-BDE4-4E97-8843-2D905D31D735}" v="3" dt="2025-04-28T11:00:17.158"/>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1869" autoAdjust="0"/>
  </p:normalViewPr>
  <p:slideViewPr>
    <p:cSldViewPr snapToGrid="0">
      <p:cViewPr varScale="1">
        <p:scale>
          <a:sx n="77" d="100"/>
          <a:sy n="77" d="100"/>
        </p:scale>
        <p:origin x="112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7802F-9710-4066-970D-B4F29C7D6AB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i-FI"/>
        </a:p>
      </dgm:t>
    </dgm:pt>
    <dgm:pt modelId="{179128C7-5009-43E2-A2E6-B5E6714976E5}">
      <dgm:prSet phldrT="[Teksti]" custT="1"/>
      <dgm:spPr/>
      <dgm:t>
        <a:bodyPr/>
        <a:lstStyle/>
        <a:p>
          <a:r>
            <a:rPr lang="fi-FI" sz="1400" dirty="0"/>
            <a:t>Kunnostus</a:t>
          </a:r>
          <a:endParaRPr lang="fi-FI" sz="1300" dirty="0"/>
        </a:p>
      </dgm:t>
    </dgm:pt>
    <dgm:pt modelId="{4275BE79-BC5E-432F-BFDB-32AFD9CD2EDE}" type="parTrans" cxnId="{A5B852FC-E1BB-41B9-87AB-4087AFD1E881}">
      <dgm:prSet/>
      <dgm:spPr/>
      <dgm:t>
        <a:bodyPr/>
        <a:lstStyle/>
        <a:p>
          <a:endParaRPr lang="fi-FI"/>
        </a:p>
      </dgm:t>
    </dgm:pt>
    <dgm:pt modelId="{F3879CD8-B9A3-46D6-9A03-233021978AE1}" type="sibTrans" cxnId="{A5B852FC-E1BB-41B9-87AB-4087AFD1E881}">
      <dgm:prSet/>
      <dgm:spPr/>
      <dgm:t>
        <a:bodyPr/>
        <a:lstStyle/>
        <a:p>
          <a:endParaRPr lang="fi-FI"/>
        </a:p>
      </dgm:t>
    </dgm:pt>
    <dgm:pt modelId="{12287B40-BF9A-4995-B853-D4C3F78434C0}">
      <dgm:prSet phldrT="[Teksti]" custT="1"/>
      <dgm:spPr/>
      <dgm:t>
        <a:bodyPr/>
        <a:lstStyle/>
        <a:p>
          <a:r>
            <a:rPr lang="fi-FI" sz="1200" dirty="0"/>
            <a:t>Huolto</a:t>
          </a:r>
          <a:endParaRPr lang="fi-FI" sz="1100" dirty="0"/>
        </a:p>
      </dgm:t>
    </dgm:pt>
    <dgm:pt modelId="{CE15FAC9-8459-416B-B209-DD881E429CE7}" type="parTrans" cxnId="{D57B60BF-F52A-46DA-BF36-EEF5C14A7874}">
      <dgm:prSet/>
      <dgm:spPr/>
      <dgm:t>
        <a:bodyPr/>
        <a:lstStyle/>
        <a:p>
          <a:endParaRPr lang="fi-FI"/>
        </a:p>
      </dgm:t>
    </dgm:pt>
    <dgm:pt modelId="{F476E175-085B-4A17-A210-E8FC1AD03A70}" type="sibTrans" cxnId="{D57B60BF-F52A-46DA-BF36-EEF5C14A7874}">
      <dgm:prSet/>
      <dgm:spPr/>
      <dgm:t>
        <a:bodyPr/>
        <a:lstStyle/>
        <a:p>
          <a:endParaRPr lang="fi-FI"/>
        </a:p>
      </dgm:t>
    </dgm:pt>
    <dgm:pt modelId="{6C612E37-4460-4F04-86BA-EBEE17FA346A}">
      <dgm:prSet phldrT="[Teksti]"/>
      <dgm:spPr/>
      <dgm:t>
        <a:bodyPr/>
        <a:lstStyle/>
        <a:p>
          <a:r>
            <a:rPr lang="fi-FI" dirty="0"/>
            <a:t> Suodattimien, helojen ja muoviosien tiivisteiden vaihto</a:t>
          </a:r>
        </a:p>
      </dgm:t>
    </dgm:pt>
    <dgm:pt modelId="{30452A6F-A02D-416D-8ADC-D2921F55E4B7}" type="parTrans" cxnId="{1CF22556-3E0D-48EF-9C7E-9C1FBD03AC2C}">
      <dgm:prSet/>
      <dgm:spPr/>
      <dgm:t>
        <a:bodyPr/>
        <a:lstStyle/>
        <a:p>
          <a:endParaRPr lang="fi-FI"/>
        </a:p>
      </dgm:t>
    </dgm:pt>
    <dgm:pt modelId="{A5F73D60-1D41-4635-A5DF-27B27CBDB3BD}" type="sibTrans" cxnId="{1CF22556-3E0D-48EF-9C7E-9C1FBD03AC2C}">
      <dgm:prSet/>
      <dgm:spPr/>
      <dgm:t>
        <a:bodyPr/>
        <a:lstStyle/>
        <a:p>
          <a:endParaRPr lang="fi-FI"/>
        </a:p>
      </dgm:t>
    </dgm:pt>
    <dgm:pt modelId="{BD877BC8-C743-43F4-89FB-5ADA26F88CDE}">
      <dgm:prSet phldrT="[Teksti]"/>
      <dgm:spPr/>
      <dgm:t>
        <a:bodyPr/>
        <a:lstStyle/>
        <a:p>
          <a:r>
            <a:rPr lang="fi-FI" dirty="0"/>
            <a:t>Ikkunoiden vaihto</a:t>
          </a:r>
        </a:p>
      </dgm:t>
    </dgm:pt>
    <dgm:pt modelId="{9423AAD5-C400-4A2C-8629-6849031A06D7}" type="parTrans" cxnId="{DDFC6A67-5A19-422A-B92E-E797E38C2C30}">
      <dgm:prSet/>
      <dgm:spPr/>
      <dgm:t>
        <a:bodyPr/>
        <a:lstStyle/>
        <a:p>
          <a:endParaRPr lang="fi-FI"/>
        </a:p>
      </dgm:t>
    </dgm:pt>
    <dgm:pt modelId="{02C545FC-5E54-4618-9549-D94F5E126F23}" type="sibTrans" cxnId="{DDFC6A67-5A19-422A-B92E-E797E38C2C30}">
      <dgm:prSet/>
      <dgm:spPr/>
      <dgm:t>
        <a:bodyPr/>
        <a:lstStyle/>
        <a:p>
          <a:endParaRPr lang="fi-FI"/>
        </a:p>
      </dgm:t>
    </dgm:pt>
    <dgm:pt modelId="{EB73C1DD-D682-49C2-9FDD-2BF6AE970E49}">
      <dgm:prSet phldrT="[Teksti]"/>
      <dgm:spPr/>
      <dgm:t>
        <a:bodyPr/>
        <a:lstStyle/>
        <a:p>
          <a:r>
            <a:rPr lang="fi-FI" dirty="0"/>
            <a:t> Ikkuna- ja oviremontti ”avaimet käteen periaatteella”</a:t>
          </a:r>
        </a:p>
      </dgm:t>
    </dgm:pt>
    <dgm:pt modelId="{B7EEC645-2A6C-4ADC-8D75-6D479082B384}" type="parTrans" cxnId="{444752C8-B166-4EED-8ECE-3A8D2E4B7802}">
      <dgm:prSet/>
      <dgm:spPr/>
      <dgm:t>
        <a:bodyPr/>
        <a:lstStyle/>
        <a:p>
          <a:endParaRPr lang="fi-FI"/>
        </a:p>
      </dgm:t>
    </dgm:pt>
    <dgm:pt modelId="{BBA204AF-8DA5-41CF-BE82-8AE3287F6E70}" type="sibTrans" cxnId="{444752C8-B166-4EED-8ECE-3A8D2E4B7802}">
      <dgm:prSet/>
      <dgm:spPr/>
      <dgm:t>
        <a:bodyPr/>
        <a:lstStyle/>
        <a:p>
          <a:endParaRPr lang="fi-FI"/>
        </a:p>
      </dgm:t>
    </dgm:pt>
    <dgm:pt modelId="{5BE25EE7-E001-4D33-93D1-61D7BE6378CC}">
      <dgm:prSet phldrT="[Teksti]"/>
      <dgm:spPr/>
      <dgm:t>
        <a:bodyPr/>
        <a:lstStyle/>
        <a:p>
          <a:r>
            <a:rPr lang="fi-FI" dirty="0"/>
            <a:t> Osien uusinta (lahovauriot)</a:t>
          </a:r>
        </a:p>
      </dgm:t>
    </dgm:pt>
    <dgm:pt modelId="{35938C00-88AC-4427-8666-05D008395999}" type="parTrans" cxnId="{52510029-B075-4128-9EF6-12B2C8A62CF4}">
      <dgm:prSet/>
      <dgm:spPr/>
      <dgm:t>
        <a:bodyPr/>
        <a:lstStyle/>
        <a:p>
          <a:endParaRPr lang="fi-FI"/>
        </a:p>
      </dgm:t>
    </dgm:pt>
    <dgm:pt modelId="{D964C3ED-B104-493E-BC08-99507B8F6C50}" type="sibTrans" cxnId="{52510029-B075-4128-9EF6-12B2C8A62CF4}">
      <dgm:prSet/>
      <dgm:spPr/>
      <dgm:t>
        <a:bodyPr/>
        <a:lstStyle/>
        <a:p>
          <a:endParaRPr lang="fi-FI"/>
        </a:p>
      </dgm:t>
    </dgm:pt>
    <dgm:pt modelId="{EB168D94-9E23-4A0C-9963-0BAC9C8754D4}">
      <dgm:prSet/>
      <dgm:spPr/>
      <dgm:t>
        <a:bodyPr/>
        <a:lstStyle/>
        <a:p>
          <a:r>
            <a:rPr lang="fi-FI" dirty="0"/>
            <a:t> Lasien lisääminen</a:t>
          </a:r>
        </a:p>
      </dgm:t>
    </dgm:pt>
    <dgm:pt modelId="{6A72195B-811C-4479-945C-7F23E5FEE0B5}" type="parTrans" cxnId="{F3CE8210-C0BD-469A-8322-7FBB7E59394D}">
      <dgm:prSet/>
      <dgm:spPr/>
      <dgm:t>
        <a:bodyPr/>
        <a:lstStyle/>
        <a:p>
          <a:endParaRPr lang="fi-FI"/>
        </a:p>
      </dgm:t>
    </dgm:pt>
    <dgm:pt modelId="{73F9F729-284E-49E1-833F-96CBA6919B18}" type="sibTrans" cxnId="{F3CE8210-C0BD-469A-8322-7FBB7E59394D}">
      <dgm:prSet/>
      <dgm:spPr/>
      <dgm:t>
        <a:bodyPr/>
        <a:lstStyle/>
        <a:p>
          <a:endParaRPr lang="fi-FI"/>
        </a:p>
      </dgm:t>
    </dgm:pt>
    <dgm:pt modelId="{E14B9A00-431D-43A9-BA45-D37816232B6B}">
      <dgm:prSet/>
      <dgm:spPr/>
      <dgm:t>
        <a:bodyPr/>
        <a:lstStyle/>
        <a:p>
          <a:r>
            <a:rPr lang="fi-FI" dirty="0"/>
            <a:t> Kittaus ja maalaus</a:t>
          </a:r>
        </a:p>
      </dgm:t>
    </dgm:pt>
    <dgm:pt modelId="{8DB93AD8-49A9-4B6F-8891-15F8E9E5AFF0}" type="parTrans" cxnId="{9BFF7C31-7E9E-4FA0-9CCE-8766FCF0D64B}">
      <dgm:prSet/>
      <dgm:spPr/>
      <dgm:t>
        <a:bodyPr/>
        <a:lstStyle/>
        <a:p>
          <a:endParaRPr lang="fi-FI"/>
        </a:p>
      </dgm:t>
    </dgm:pt>
    <dgm:pt modelId="{41B5E791-1FAE-423D-9101-D7375AEF7AE0}" type="sibTrans" cxnId="{9BFF7C31-7E9E-4FA0-9CCE-8766FCF0D64B}">
      <dgm:prSet/>
      <dgm:spPr/>
      <dgm:t>
        <a:bodyPr/>
        <a:lstStyle/>
        <a:p>
          <a:endParaRPr lang="fi-FI"/>
        </a:p>
      </dgm:t>
    </dgm:pt>
    <dgm:pt modelId="{2C5A10F8-A974-4959-A460-27E188780F68}">
      <dgm:prSet phldrT="[Teksti]"/>
      <dgm:spPr/>
      <dgm:t>
        <a:bodyPr/>
        <a:lstStyle/>
        <a:p>
          <a:r>
            <a:rPr lang="fi-FI" dirty="0"/>
            <a:t> </a:t>
          </a:r>
          <a:r>
            <a:rPr lang="fi-FI" dirty="0" err="1"/>
            <a:t>Aukipitolaitteet</a:t>
          </a:r>
          <a:r>
            <a:rPr lang="fi-FI" dirty="0"/>
            <a:t>, pitkäsulkimet lukitukset</a:t>
          </a:r>
        </a:p>
      </dgm:t>
    </dgm:pt>
    <dgm:pt modelId="{DE0C03AF-5E5A-42B7-8C83-660542A05FDF}" type="parTrans" cxnId="{257FFDC5-EFB7-40A8-B67C-F0D8F4A9DE01}">
      <dgm:prSet/>
      <dgm:spPr/>
      <dgm:t>
        <a:bodyPr/>
        <a:lstStyle/>
        <a:p>
          <a:endParaRPr lang="fi-FI"/>
        </a:p>
      </dgm:t>
    </dgm:pt>
    <dgm:pt modelId="{2091C196-E4CE-4837-AFF7-1618892558B1}" type="sibTrans" cxnId="{257FFDC5-EFB7-40A8-B67C-F0D8F4A9DE01}">
      <dgm:prSet/>
      <dgm:spPr/>
      <dgm:t>
        <a:bodyPr/>
        <a:lstStyle/>
        <a:p>
          <a:endParaRPr lang="fi-FI"/>
        </a:p>
      </dgm:t>
    </dgm:pt>
    <dgm:pt modelId="{3F23AE1E-09C3-49CA-AA52-6D57153B6EB6}">
      <dgm:prSet phldrT="[Teksti]"/>
      <dgm:spPr/>
      <dgm:t>
        <a:bodyPr/>
        <a:lstStyle/>
        <a:p>
          <a:r>
            <a:rPr lang="fi-FI" dirty="0"/>
            <a:t> Säädöt</a:t>
          </a:r>
        </a:p>
      </dgm:t>
    </dgm:pt>
    <dgm:pt modelId="{1F227367-DA94-4E8A-9A2C-06ED81E85433}" type="parTrans" cxnId="{455EC150-8E8B-419E-9AB4-2F51C2ED1AAC}">
      <dgm:prSet/>
      <dgm:spPr/>
      <dgm:t>
        <a:bodyPr/>
        <a:lstStyle/>
        <a:p>
          <a:endParaRPr lang="fi-FI"/>
        </a:p>
      </dgm:t>
    </dgm:pt>
    <dgm:pt modelId="{2DE40050-E50E-45F1-9061-36D3B9ACADB3}" type="sibTrans" cxnId="{455EC150-8E8B-419E-9AB4-2F51C2ED1AAC}">
      <dgm:prSet/>
      <dgm:spPr/>
      <dgm:t>
        <a:bodyPr/>
        <a:lstStyle/>
        <a:p>
          <a:endParaRPr lang="fi-FI"/>
        </a:p>
      </dgm:t>
    </dgm:pt>
    <dgm:pt modelId="{00FFA7F0-85B4-4655-9891-685D5D71BA8E}" type="pres">
      <dgm:prSet presAssocID="{CB67802F-9710-4066-970D-B4F29C7D6ABC}" presName="Name0" presStyleCnt="0">
        <dgm:presLayoutVars>
          <dgm:dir/>
          <dgm:animLvl val="lvl"/>
          <dgm:resizeHandles val="exact"/>
        </dgm:presLayoutVars>
      </dgm:prSet>
      <dgm:spPr/>
    </dgm:pt>
    <dgm:pt modelId="{1CE91D2E-C9F7-45E5-A967-944394C6F0D7}" type="pres">
      <dgm:prSet presAssocID="{179128C7-5009-43E2-A2E6-B5E6714976E5}" presName="composite" presStyleCnt="0"/>
      <dgm:spPr/>
    </dgm:pt>
    <dgm:pt modelId="{01A8E48F-E507-413F-B318-E30583597341}" type="pres">
      <dgm:prSet presAssocID="{179128C7-5009-43E2-A2E6-B5E6714976E5}" presName="parTx" presStyleLbl="alignNode1" presStyleIdx="0" presStyleCnt="3">
        <dgm:presLayoutVars>
          <dgm:chMax val="0"/>
          <dgm:chPref val="0"/>
          <dgm:bulletEnabled val="1"/>
        </dgm:presLayoutVars>
      </dgm:prSet>
      <dgm:spPr/>
    </dgm:pt>
    <dgm:pt modelId="{78BE8A14-5E6A-496D-B734-96540116DBD2}" type="pres">
      <dgm:prSet presAssocID="{179128C7-5009-43E2-A2E6-B5E6714976E5}" presName="desTx" presStyleLbl="alignAccFollowNode1" presStyleIdx="0" presStyleCnt="3">
        <dgm:presLayoutVars>
          <dgm:bulletEnabled val="1"/>
        </dgm:presLayoutVars>
      </dgm:prSet>
      <dgm:spPr/>
    </dgm:pt>
    <dgm:pt modelId="{88B42CD3-8997-46E1-A1BF-A485EC656874}" type="pres">
      <dgm:prSet presAssocID="{F3879CD8-B9A3-46D6-9A03-233021978AE1}" presName="space" presStyleCnt="0"/>
      <dgm:spPr/>
    </dgm:pt>
    <dgm:pt modelId="{A8B4A1F8-25E4-4A3C-972E-A7EECF27F480}" type="pres">
      <dgm:prSet presAssocID="{12287B40-BF9A-4995-B853-D4C3F78434C0}" presName="composite" presStyleCnt="0"/>
      <dgm:spPr/>
    </dgm:pt>
    <dgm:pt modelId="{E62697AB-F993-478A-954C-0026163DD3EC}" type="pres">
      <dgm:prSet presAssocID="{12287B40-BF9A-4995-B853-D4C3F78434C0}" presName="parTx" presStyleLbl="alignNode1" presStyleIdx="1" presStyleCnt="3">
        <dgm:presLayoutVars>
          <dgm:chMax val="0"/>
          <dgm:chPref val="0"/>
          <dgm:bulletEnabled val="1"/>
        </dgm:presLayoutVars>
      </dgm:prSet>
      <dgm:spPr/>
    </dgm:pt>
    <dgm:pt modelId="{BC558464-15FB-4117-9CF0-6ABD04B6D6C6}" type="pres">
      <dgm:prSet presAssocID="{12287B40-BF9A-4995-B853-D4C3F78434C0}" presName="desTx" presStyleLbl="alignAccFollowNode1" presStyleIdx="1" presStyleCnt="3">
        <dgm:presLayoutVars>
          <dgm:bulletEnabled val="1"/>
        </dgm:presLayoutVars>
      </dgm:prSet>
      <dgm:spPr/>
    </dgm:pt>
    <dgm:pt modelId="{D05A0655-B231-41A6-B777-B56A4A7B43A5}" type="pres">
      <dgm:prSet presAssocID="{F476E175-085B-4A17-A210-E8FC1AD03A70}" presName="space" presStyleCnt="0"/>
      <dgm:spPr/>
    </dgm:pt>
    <dgm:pt modelId="{6AF1888D-C3DE-4107-AB90-DF109F6C61B4}" type="pres">
      <dgm:prSet presAssocID="{BD877BC8-C743-43F4-89FB-5ADA26F88CDE}" presName="composite" presStyleCnt="0"/>
      <dgm:spPr/>
    </dgm:pt>
    <dgm:pt modelId="{031F3233-789F-4FB0-B674-099C2432A902}" type="pres">
      <dgm:prSet presAssocID="{BD877BC8-C743-43F4-89FB-5ADA26F88CDE}" presName="parTx" presStyleLbl="alignNode1" presStyleIdx="2" presStyleCnt="3">
        <dgm:presLayoutVars>
          <dgm:chMax val="0"/>
          <dgm:chPref val="0"/>
          <dgm:bulletEnabled val="1"/>
        </dgm:presLayoutVars>
      </dgm:prSet>
      <dgm:spPr/>
    </dgm:pt>
    <dgm:pt modelId="{5B74977C-5E57-4D72-B96A-762C868AF912}" type="pres">
      <dgm:prSet presAssocID="{BD877BC8-C743-43F4-89FB-5ADA26F88CDE}" presName="desTx" presStyleLbl="alignAccFollowNode1" presStyleIdx="2" presStyleCnt="3">
        <dgm:presLayoutVars>
          <dgm:bulletEnabled val="1"/>
        </dgm:presLayoutVars>
      </dgm:prSet>
      <dgm:spPr/>
    </dgm:pt>
  </dgm:ptLst>
  <dgm:cxnLst>
    <dgm:cxn modelId="{F3CE8210-C0BD-469A-8322-7FBB7E59394D}" srcId="{179128C7-5009-43E2-A2E6-B5E6714976E5}" destId="{EB168D94-9E23-4A0C-9963-0BAC9C8754D4}" srcOrd="1" destOrd="0" parTransId="{6A72195B-811C-4479-945C-7F23E5FEE0B5}" sibTransId="{73F9F729-284E-49E1-833F-96CBA6919B18}"/>
    <dgm:cxn modelId="{EEE17E13-3814-4044-B366-E5E4BF63F7D1}" type="presOf" srcId="{179128C7-5009-43E2-A2E6-B5E6714976E5}" destId="{01A8E48F-E507-413F-B318-E30583597341}" srcOrd="0" destOrd="0" presId="urn:microsoft.com/office/officeart/2005/8/layout/hList1"/>
    <dgm:cxn modelId="{52510029-B075-4128-9EF6-12B2C8A62CF4}" srcId="{179128C7-5009-43E2-A2E6-B5E6714976E5}" destId="{5BE25EE7-E001-4D33-93D1-61D7BE6378CC}" srcOrd="0" destOrd="0" parTransId="{35938C00-88AC-4427-8666-05D008395999}" sibTransId="{D964C3ED-B104-493E-BC08-99507B8F6C50}"/>
    <dgm:cxn modelId="{9BFF7C31-7E9E-4FA0-9CCE-8766FCF0D64B}" srcId="{179128C7-5009-43E2-A2E6-B5E6714976E5}" destId="{E14B9A00-431D-43A9-BA45-D37816232B6B}" srcOrd="2" destOrd="0" parTransId="{8DB93AD8-49A9-4B6F-8891-15F8E9E5AFF0}" sibTransId="{41B5E791-1FAE-423D-9101-D7375AEF7AE0}"/>
    <dgm:cxn modelId="{9C038A5C-B162-4284-A044-C3A55E151799}" type="presOf" srcId="{3F23AE1E-09C3-49CA-AA52-6D57153B6EB6}" destId="{BC558464-15FB-4117-9CF0-6ABD04B6D6C6}" srcOrd="0" destOrd="2" presId="urn:microsoft.com/office/officeart/2005/8/layout/hList1"/>
    <dgm:cxn modelId="{DDFC6A67-5A19-422A-B92E-E797E38C2C30}" srcId="{CB67802F-9710-4066-970D-B4F29C7D6ABC}" destId="{BD877BC8-C743-43F4-89FB-5ADA26F88CDE}" srcOrd="2" destOrd="0" parTransId="{9423AAD5-C400-4A2C-8629-6849031A06D7}" sibTransId="{02C545FC-5E54-4618-9549-D94F5E126F23}"/>
    <dgm:cxn modelId="{ABBDB66F-5E30-4D6A-B707-20427C0B38F4}" type="presOf" srcId="{6C612E37-4460-4F04-86BA-EBEE17FA346A}" destId="{BC558464-15FB-4117-9CF0-6ABD04B6D6C6}" srcOrd="0" destOrd="0" presId="urn:microsoft.com/office/officeart/2005/8/layout/hList1"/>
    <dgm:cxn modelId="{455EC150-8E8B-419E-9AB4-2F51C2ED1AAC}" srcId="{12287B40-BF9A-4995-B853-D4C3F78434C0}" destId="{3F23AE1E-09C3-49CA-AA52-6D57153B6EB6}" srcOrd="2" destOrd="0" parTransId="{1F227367-DA94-4E8A-9A2C-06ED81E85433}" sibTransId="{2DE40050-E50E-45F1-9061-36D3B9ACADB3}"/>
    <dgm:cxn modelId="{FB607475-2E69-4B76-AC01-C8A139CCB812}" type="presOf" srcId="{CB67802F-9710-4066-970D-B4F29C7D6ABC}" destId="{00FFA7F0-85B4-4655-9891-685D5D71BA8E}" srcOrd="0" destOrd="0" presId="urn:microsoft.com/office/officeart/2005/8/layout/hList1"/>
    <dgm:cxn modelId="{1CF22556-3E0D-48EF-9C7E-9C1FBD03AC2C}" srcId="{12287B40-BF9A-4995-B853-D4C3F78434C0}" destId="{6C612E37-4460-4F04-86BA-EBEE17FA346A}" srcOrd="0" destOrd="0" parTransId="{30452A6F-A02D-416D-8ADC-D2921F55E4B7}" sibTransId="{A5F73D60-1D41-4635-A5DF-27B27CBDB3BD}"/>
    <dgm:cxn modelId="{E132AD9E-A848-47BA-8F4C-9FB9B5ACB969}" type="presOf" srcId="{EB168D94-9E23-4A0C-9963-0BAC9C8754D4}" destId="{78BE8A14-5E6A-496D-B734-96540116DBD2}" srcOrd="0" destOrd="1" presId="urn:microsoft.com/office/officeart/2005/8/layout/hList1"/>
    <dgm:cxn modelId="{E4994EA0-BB9B-423C-9A79-C8AB242DD9E4}" type="presOf" srcId="{12287B40-BF9A-4995-B853-D4C3F78434C0}" destId="{E62697AB-F993-478A-954C-0026163DD3EC}" srcOrd="0" destOrd="0" presId="urn:microsoft.com/office/officeart/2005/8/layout/hList1"/>
    <dgm:cxn modelId="{D57B60BF-F52A-46DA-BF36-EEF5C14A7874}" srcId="{CB67802F-9710-4066-970D-B4F29C7D6ABC}" destId="{12287B40-BF9A-4995-B853-D4C3F78434C0}" srcOrd="1" destOrd="0" parTransId="{CE15FAC9-8459-416B-B209-DD881E429CE7}" sibTransId="{F476E175-085B-4A17-A210-E8FC1AD03A70}"/>
    <dgm:cxn modelId="{257FFDC5-EFB7-40A8-B67C-F0D8F4A9DE01}" srcId="{12287B40-BF9A-4995-B853-D4C3F78434C0}" destId="{2C5A10F8-A974-4959-A460-27E188780F68}" srcOrd="1" destOrd="0" parTransId="{DE0C03AF-5E5A-42B7-8C83-660542A05FDF}" sibTransId="{2091C196-E4CE-4837-AFF7-1618892558B1}"/>
    <dgm:cxn modelId="{09221BC7-9A4C-44B7-B2CE-4A3E1FE3A4B7}" type="presOf" srcId="{EB73C1DD-D682-49C2-9FDD-2BF6AE970E49}" destId="{5B74977C-5E57-4D72-B96A-762C868AF912}" srcOrd="0" destOrd="0" presId="urn:microsoft.com/office/officeart/2005/8/layout/hList1"/>
    <dgm:cxn modelId="{1DA9DFC7-7BE3-414D-8EFE-E03E419CFA2F}" type="presOf" srcId="{E14B9A00-431D-43A9-BA45-D37816232B6B}" destId="{78BE8A14-5E6A-496D-B734-96540116DBD2}" srcOrd="0" destOrd="2" presId="urn:microsoft.com/office/officeart/2005/8/layout/hList1"/>
    <dgm:cxn modelId="{444752C8-B166-4EED-8ECE-3A8D2E4B7802}" srcId="{BD877BC8-C743-43F4-89FB-5ADA26F88CDE}" destId="{EB73C1DD-D682-49C2-9FDD-2BF6AE970E49}" srcOrd="0" destOrd="0" parTransId="{B7EEC645-2A6C-4ADC-8D75-6D479082B384}" sibTransId="{BBA204AF-8DA5-41CF-BE82-8AE3287F6E70}"/>
    <dgm:cxn modelId="{03492DCA-318F-4238-A88A-D660F4108613}" type="presOf" srcId="{5BE25EE7-E001-4D33-93D1-61D7BE6378CC}" destId="{78BE8A14-5E6A-496D-B734-96540116DBD2}" srcOrd="0" destOrd="0" presId="urn:microsoft.com/office/officeart/2005/8/layout/hList1"/>
    <dgm:cxn modelId="{7389FACB-9B53-485D-81BF-63F13C1B9935}" type="presOf" srcId="{2C5A10F8-A974-4959-A460-27E188780F68}" destId="{BC558464-15FB-4117-9CF0-6ABD04B6D6C6}" srcOrd="0" destOrd="1" presId="urn:microsoft.com/office/officeart/2005/8/layout/hList1"/>
    <dgm:cxn modelId="{8122C4DB-B5F8-419D-B827-ECB76324F0A5}" type="presOf" srcId="{BD877BC8-C743-43F4-89FB-5ADA26F88CDE}" destId="{031F3233-789F-4FB0-B674-099C2432A902}" srcOrd="0" destOrd="0" presId="urn:microsoft.com/office/officeart/2005/8/layout/hList1"/>
    <dgm:cxn modelId="{A5B852FC-E1BB-41B9-87AB-4087AFD1E881}" srcId="{CB67802F-9710-4066-970D-B4F29C7D6ABC}" destId="{179128C7-5009-43E2-A2E6-B5E6714976E5}" srcOrd="0" destOrd="0" parTransId="{4275BE79-BC5E-432F-BFDB-32AFD9CD2EDE}" sibTransId="{F3879CD8-B9A3-46D6-9A03-233021978AE1}"/>
    <dgm:cxn modelId="{D2CAEF53-3249-438C-8B90-FF3303AC9ED9}" type="presParOf" srcId="{00FFA7F0-85B4-4655-9891-685D5D71BA8E}" destId="{1CE91D2E-C9F7-45E5-A967-944394C6F0D7}" srcOrd="0" destOrd="0" presId="urn:microsoft.com/office/officeart/2005/8/layout/hList1"/>
    <dgm:cxn modelId="{F2E0C268-40BB-4549-BF7F-4316507FDD96}" type="presParOf" srcId="{1CE91D2E-C9F7-45E5-A967-944394C6F0D7}" destId="{01A8E48F-E507-413F-B318-E30583597341}" srcOrd="0" destOrd="0" presId="urn:microsoft.com/office/officeart/2005/8/layout/hList1"/>
    <dgm:cxn modelId="{505F08D9-FDF3-4981-A14F-2CE9E55540F8}" type="presParOf" srcId="{1CE91D2E-C9F7-45E5-A967-944394C6F0D7}" destId="{78BE8A14-5E6A-496D-B734-96540116DBD2}" srcOrd="1" destOrd="0" presId="urn:microsoft.com/office/officeart/2005/8/layout/hList1"/>
    <dgm:cxn modelId="{34805697-76FD-492B-8BEE-363EE34C88C6}" type="presParOf" srcId="{00FFA7F0-85B4-4655-9891-685D5D71BA8E}" destId="{88B42CD3-8997-46E1-A1BF-A485EC656874}" srcOrd="1" destOrd="0" presId="urn:microsoft.com/office/officeart/2005/8/layout/hList1"/>
    <dgm:cxn modelId="{E63C46DB-CA0D-4347-93B6-5C014C5C58DE}" type="presParOf" srcId="{00FFA7F0-85B4-4655-9891-685D5D71BA8E}" destId="{A8B4A1F8-25E4-4A3C-972E-A7EECF27F480}" srcOrd="2" destOrd="0" presId="urn:microsoft.com/office/officeart/2005/8/layout/hList1"/>
    <dgm:cxn modelId="{E4136EE4-B1BE-4CD5-B03B-F99B319AD107}" type="presParOf" srcId="{A8B4A1F8-25E4-4A3C-972E-A7EECF27F480}" destId="{E62697AB-F993-478A-954C-0026163DD3EC}" srcOrd="0" destOrd="0" presId="urn:microsoft.com/office/officeart/2005/8/layout/hList1"/>
    <dgm:cxn modelId="{91DFA4BE-12C1-429A-9E8B-930B0A2DD1EB}" type="presParOf" srcId="{A8B4A1F8-25E4-4A3C-972E-A7EECF27F480}" destId="{BC558464-15FB-4117-9CF0-6ABD04B6D6C6}" srcOrd="1" destOrd="0" presId="urn:microsoft.com/office/officeart/2005/8/layout/hList1"/>
    <dgm:cxn modelId="{E3A6ED59-0609-4EBF-B241-721594101E39}" type="presParOf" srcId="{00FFA7F0-85B4-4655-9891-685D5D71BA8E}" destId="{D05A0655-B231-41A6-B777-B56A4A7B43A5}" srcOrd="3" destOrd="0" presId="urn:microsoft.com/office/officeart/2005/8/layout/hList1"/>
    <dgm:cxn modelId="{0241FB71-34ED-4C50-844F-A5D17CD6D60A}" type="presParOf" srcId="{00FFA7F0-85B4-4655-9891-685D5D71BA8E}" destId="{6AF1888D-C3DE-4107-AB90-DF109F6C61B4}" srcOrd="4" destOrd="0" presId="urn:microsoft.com/office/officeart/2005/8/layout/hList1"/>
    <dgm:cxn modelId="{8D8E2DA1-5F70-49C5-841A-098AFBAE11BC}" type="presParOf" srcId="{6AF1888D-C3DE-4107-AB90-DF109F6C61B4}" destId="{031F3233-789F-4FB0-B674-099C2432A902}" srcOrd="0" destOrd="0" presId="urn:microsoft.com/office/officeart/2005/8/layout/hList1"/>
    <dgm:cxn modelId="{4FBAA903-589E-486D-8BB2-13F8A528C907}" type="presParOf" srcId="{6AF1888D-C3DE-4107-AB90-DF109F6C61B4}" destId="{5B74977C-5E57-4D72-B96A-762C868AF91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8E48F-E507-413F-B318-E30583597341}">
      <dsp:nvSpPr>
        <dsp:cNvPr id="0" name=""/>
        <dsp:cNvSpPr/>
      </dsp:nvSpPr>
      <dsp:spPr>
        <a:xfrm>
          <a:off x="2107" y="137225"/>
          <a:ext cx="2054430" cy="31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i-FI" sz="1400" kern="1200" dirty="0"/>
            <a:t>Kunnostus</a:t>
          </a:r>
          <a:endParaRPr lang="fi-FI" sz="1300" kern="1200" dirty="0"/>
        </a:p>
      </dsp:txBody>
      <dsp:txXfrm>
        <a:off x="2107" y="137225"/>
        <a:ext cx="2054430" cy="316800"/>
      </dsp:txXfrm>
    </dsp:sp>
    <dsp:sp modelId="{78BE8A14-5E6A-496D-B734-96540116DBD2}">
      <dsp:nvSpPr>
        <dsp:cNvPr id="0" name=""/>
        <dsp:cNvSpPr/>
      </dsp:nvSpPr>
      <dsp:spPr>
        <a:xfrm>
          <a:off x="2107" y="454025"/>
          <a:ext cx="2054430" cy="9756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fi-FI" sz="1100" kern="1200" dirty="0"/>
            <a:t> Osien uusinta (lahovauriot)</a:t>
          </a:r>
        </a:p>
        <a:p>
          <a:pPr marL="57150" lvl="1" indent="-57150" algn="l" defTabSz="488950">
            <a:lnSpc>
              <a:spcPct val="90000"/>
            </a:lnSpc>
            <a:spcBef>
              <a:spcPct val="0"/>
            </a:spcBef>
            <a:spcAft>
              <a:spcPct val="15000"/>
            </a:spcAft>
            <a:buChar char="•"/>
          </a:pPr>
          <a:r>
            <a:rPr lang="fi-FI" sz="1100" kern="1200" dirty="0"/>
            <a:t> Lasien lisääminen</a:t>
          </a:r>
        </a:p>
        <a:p>
          <a:pPr marL="57150" lvl="1" indent="-57150" algn="l" defTabSz="488950">
            <a:lnSpc>
              <a:spcPct val="90000"/>
            </a:lnSpc>
            <a:spcBef>
              <a:spcPct val="0"/>
            </a:spcBef>
            <a:spcAft>
              <a:spcPct val="15000"/>
            </a:spcAft>
            <a:buChar char="•"/>
          </a:pPr>
          <a:r>
            <a:rPr lang="fi-FI" sz="1100" kern="1200" dirty="0"/>
            <a:t> Kittaus ja maalaus</a:t>
          </a:r>
        </a:p>
      </dsp:txBody>
      <dsp:txXfrm>
        <a:off x="2107" y="454025"/>
        <a:ext cx="2054430" cy="975675"/>
      </dsp:txXfrm>
    </dsp:sp>
    <dsp:sp modelId="{E62697AB-F993-478A-954C-0026163DD3EC}">
      <dsp:nvSpPr>
        <dsp:cNvPr id="0" name=""/>
        <dsp:cNvSpPr/>
      </dsp:nvSpPr>
      <dsp:spPr>
        <a:xfrm>
          <a:off x="2344158" y="137225"/>
          <a:ext cx="2054430" cy="31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i-FI" sz="1200" kern="1200" dirty="0"/>
            <a:t>Huolto</a:t>
          </a:r>
          <a:endParaRPr lang="fi-FI" sz="1100" kern="1200" dirty="0"/>
        </a:p>
      </dsp:txBody>
      <dsp:txXfrm>
        <a:off x="2344158" y="137225"/>
        <a:ext cx="2054430" cy="316800"/>
      </dsp:txXfrm>
    </dsp:sp>
    <dsp:sp modelId="{BC558464-15FB-4117-9CF0-6ABD04B6D6C6}">
      <dsp:nvSpPr>
        <dsp:cNvPr id="0" name=""/>
        <dsp:cNvSpPr/>
      </dsp:nvSpPr>
      <dsp:spPr>
        <a:xfrm>
          <a:off x="2344158" y="454025"/>
          <a:ext cx="2054430" cy="9756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fi-FI" sz="1100" kern="1200" dirty="0"/>
            <a:t> Suodattimien, helojen ja muoviosien tiivisteiden vaihto</a:t>
          </a:r>
        </a:p>
        <a:p>
          <a:pPr marL="57150" lvl="1" indent="-57150" algn="l" defTabSz="488950">
            <a:lnSpc>
              <a:spcPct val="90000"/>
            </a:lnSpc>
            <a:spcBef>
              <a:spcPct val="0"/>
            </a:spcBef>
            <a:spcAft>
              <a:spcPct val="15000"/>
            </a:spcAft>
            <a:buChar char="•"/>
          </a:pPr>
          <a:r>
            <a:rPr lang="fi-FI" sz="1100" kern="1200" dirty="0"/>
            <a:t> </a:t>
          </a:r>
          <a:r>
            <a:rPr lang="fi-FI" sz="1100" kern="1200" dirty="0" err="1"/>
            <a:t>Aukipitolaitteet</a:t>
          </a:r>
          <a:r>
            <a:rPr lang="fi-FI" sz="1100" kern="1200" dirty="0"/>
            <a:t>, pitkäsulkimet lukitukset</a:t>
          </a:r>
        </a:p>
        <a:p>
          <a:pPr marL="57150" lvl="1" indent="-57150" algn="l" defTabSz="488950">
            <a:lnSpc>
              <a:spcPct val="90000"/>
            </a:lnSpc>
            <a:spcBef>
              <a:spcPct val="0"/>
            </a:spcBef>
            <a:spcAft>
              <a:spcPct val="15000"/>
            </a:spcAft>
            <a:buChar char="•"/>
          </a:pPr>
          <a:r>
            <a:rPr lang="fi-FI" sz="1100" kern="1200" dirty="0"/>
            <a:t> Säädöt</a:t>
          </a:r>
        </a:p>
      </dsp:txBody>
      <dsp:txXfrm>
        <a:off x="2344158" y="454025"/>
        <a:ext cx="2054430" cy="975675"/>
      </dsp:txXfrm>
    </dsp:sp>
    <dsp:sp modelId="{031F3233-789F-4FB0-B674-099C2432A902}">
      <dsp:nvSpPr>
        <dsp:cNvPr id="0" name=""/>
        <dsp:cNvSpPr/>
      </dsp:nvSpPr>
      <dsp:spPr>
        <a:xfrm>
          <a:off x="4686209" y="137225"/>
          <a:ext cx="2054430" cy="31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i-FI" sz="1100" kern="1200" dirty="0"/>
            <a:t>Ikkunoiden vaihto</a:t>
          </a:r>
        </a:p>
      </dsp:txBody>
      <dsp:txXfrm>
        <a:off x="4686209" y="137225"/>
        <a:ext cx="2054430" cy="316800"/>
      </dsp:txXfrm>
    </dsp:sp>
    <dsp:sp modelId="{5B74977C-5E57-4D72-B96A-762C868AF912}">
      <dsp:nvSpPr>
        <dsp:cNvPr id="0" name=""/>
        <dsp:cNvSpPr/>
      </dsp:nvSpPr>
      <dsp:spPr>
        <a:xfrm>
          <a:off x="4686209" y="454025"/>
          <a:ext cx="2054430" cy="9756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fi-FI" sz="1100" kern="1200" dirty="0"/>
            <a:t> Ikkuna- ja oviremontti ”avaimet käteen periaatteella”</a:t>
          </a:r>
        </a:p>
      </dsp:txBody>
      <dsp:txXfrm>
        <a:off x="4686209" y="454025"/>
        <a:ext cx="2054430" cy="9756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C914C-D6CA-0F47-A1CB-B9D45AB0504B}"/>
              </a:ext>
            </a:extLst>
          </p:cNvPr>
          <p:cNvSpPr>
            <a:spLocks noGrp="1"/>
          </p:cNvSpPr>
          <p:nvPr>
            <p:ph type="hdr" sz="quarter"/>
          </p:nvPr>
        </p:nvSpPr>
        <p:spPr>
          <a:xfrm>
            <a:off x="0" y="0"/>
            <a:ext cx="2947035" cy="498374"/>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56C97836-65BE-5E42-901E-C53EA21B74A2}"/>
              </a:ext>
            </a:extLst>
          </p:cNvPr>
          <p:cNvSpPr>
            <a:spLocks noGrp="1"/>
          </p:cNvSpPr>
          <p:nvPr>
            <p:ph type="dt" sz="quarter" idx="1"/>
          </p:nvPr>
        </p:nvSpPr>
        <p:spPr>
          <a:xfrm>
            <a:off x="3852241" y="0"/>
            <a:ext cx="2947035" cy="498374"/>
          </a:xfrm>
          <a:prstGeom prst="rect">
            <a:avLst/>
          </a:prstGeom>
        </p:spPr>
        <p:txBody>
          <a:bodyPr vert="horz" lIns="91440" tIns="45720" rIns="91440" bIns="45720" rtlCol="0"/>
          <a:lstStyle>
            <a:lvl1pPr algn="r">
              <a:defRPr sz="1200"/>
            </a:lvl1pPr>
          </a:lstStyle>
          <a:p>
            <a:fld id="{85737379-59F7-D140-9C33-188FDBA637A0}" type="datetimeFigureOut">
              <a:rPr lang="fi-FI" smtClean="0"/>
              <a:t>28.4.2025</a:t>
            </a:fld>
            <a:endParaRPr lang="fi-FI"/>
          </a:p>
        </p:txBody>
      </p:sp>
      <p:sp>
        <p:nvSpPr>
          <p:cNvPr id="4" name="Footer Placeholder 3">
            <a:extLst>
              <a:ext uri="{FF2B5EF4-FFF2-40B4-BE49-F238E27FC236}">
                <a16:creationId xmlns:a16="http://schemas.microsoft.com/office/drawing/2014/main" id="{9150A2D3-2F76-B144-A016-3F3884F68D50}"/>
              </a:ext>
            </a:extLst>
          </p:cNvPr>
          <p:cNvSpPr>
            <a:spLocks noGrp="1"/>
          </p:cNvSpPr>
          <p:nvPr>
            <p:ph type="ftr" sz="quarter" idx="2"/>
          </p:nvPr>
        </p:nvSpPr>
        <p:spPr>
          <a:xfrm>
            <a:off x="0" y="9434615"/>
            <a:ext cx="2947035" cy="498373"/>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131AFAD1-6F1D-8144-A95C-FFAC3380046A}"/>
              </a:ext>
            </a:extLst>
          </p:cNvPr>
          <p:cNvSpPr>
            <a:spLocks noGrp="1"/>
          </p:cNvSpPr>
          <p:nvPr>
            <p:ph type="sldNum" sz="quarter" idx="3"/>
          </p:nvPr>
        </p:nvSpPr>
        <p:spPr>
          <a:xfrm>
            <a:off x="3852241" y="9434615"/>
            <a:ext cx="2947035" cy="498373"/>
          </a:xfrm>
          <a:prstGeom prst="rect">
            <a:avLst/>
          </a:prstGeom>
        </p:spPr>
        <p:txBody>
          <a:bodyPr vert="horz" lIns="91440" tIns="45720" rIns="91440" bIns="45720" rtlCol="0" anchor="b"/>
          <a:lstStyle>
            <a:lvl1pPr algn="r">
              <a:defRPr sz="1200"/>
            </a:lvl1pPr>
          </a:lstStyle>
          <a:p>
            <a:fld id="{655F7E24-3236-6147-A177-B49CE53D8FD2}" type="slidenum">
              <a:rPr lang="fi-FI" smtClean="0"/>
              <a:t>‹#›</a:t>
            </a:fld>
            <a:endParaRPr lang="fi-FI"/>
          </a:p>
        </p:txBody>
      </p:sp>
    </p:spTree>
    <p:extLst>
      <p:ext uri="{BB962C8B-B14F-4D97-AF65-F5344CB8AC3E}">
        <p14:creationId xmlns:p14="http://schemas.microsoft.com/office/powerpoint/2010/main" val="3320467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7035" cy="498374"/>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2241" y="0"/>
            <a:ext cx="2947035" cy="498374"/>
          </a:xfrm>
          <a:prstGeom prst="rect">
            <a:avLst/>
          </a:prstGeom>
        </p:spPr>
        <p:txBody>
          <a:bodyPr vert="horz" lIns="91440" tIns="45720" rIns="91440" bIns="45720" rtlCol="0"/>
          <a:lstStyle>
            <a:lvl1pPr algn="r">
              <a:defRPr sz="1200"/>
            </a:lvl1pPr>
          </a:lstStyle>
          <a:p>
            <a:fld id="{2E12962B-DF53-41EE-A93A-F420E2393860}" type="datetimeFigureOut">
              <a:rPr lang="fi-FI" smtClean="0"/>
              <a:t>28.4.2025</a:t>
            </a:fld>
            <a:endParaRPr lang="fi-FI"/>
          </a:p>
        </p:txBody>
      </p:sp>
      <p:sp>
        <p:nvSpPr>
          <p:cNvPr id="4" name="Dian kuvan paikkamerkki 3"/>
          <p:cNvSpPr>
            <a:spLocks noGrp="1" noRot="1" noChangeAspect="1"/>
          </p:cNvSpPr>
          <p:nvPr>
            <p:ph type="sldImg" idx="2"/>
          </p:nvPr>
        </p:nvSpPr>
        <p:spPr>
          <a:xfrm>
            <a:off x="420688" y="1241425"/>
            <a:ext cx="5959475" cy="33528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0085" y="4780250"/>
            <a:ext cx="5440680" cy="39111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4615"/>
            <a:ext cx="2947035" cy="49837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2241" y="9434615"/>
            <a:ext cx="2947035" cy="498373"/>
          </a:xfrm>
          <a:prstGeom prst="rect">
            <a:avLst/>
          </a:prstGeom>
        </p:spPr>
        <p:txBody>
          <a:bodyPr vert="horz" lIns="91440" tIns="45720" rIns="91440" bIns="45720" rtlCol="0" anchor="b"/>
          <a:lstStyle>
            <a:lvl1pPr algn="r">
              <a:defRPr sz="1200"/>
            </a:lvl1pPr>
          </a:lstStyle>
          <a:p>
            <a:fld id="{A19C5D41-E7B5-4C0C-AAF8-B7D900A49AC2}" type="slidenum">
              <a:rPr lang="fi-FI" smtClean="0"/>
              <a:t>‹#›</a:t>
            </a:fld>
            <a:endParaRPr lang="fi-FI"/>
          </a:p>
        </p:txBody>
      </p:sp>
    </p:spTree>
    <p:extLst>
      <p:ext uri="{BB962C8B-B14F-4D97-AF65-F5344CB8AC3E}">
        <p14:creationId xmlns:p14="http://schemas.microsoft.com/office/powerpoint/2010/main" val="102706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2EFF562-ABC2-7F45-938F-395639B352A8}" type="datetimeFigureOut">
              <a:rPr lang="fi-FI" smtClean="0"/>
              <a:t>28.4.2025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E8385C6-D3F1-C14D-888B-B382C0988477}" type="slidenum">
              <a:rPr lang="fi-FI" smtClean="0"/>
              <a:t>‹#›</a:t>
            </a:fld>
            <a:endParaRPr lang="fi-FI"/>
          </a:p>
        </p:txBody>
      </p:sp>
    </p:spTree>
    <p:extLst>
      <p:ext uri="{BB962C8B-B14F-4D97-AF65-F5344CB8AC3E}">
        <p14:creationId xmlns:p14="http://schemas.microsoft.com/office/powerpoint/2010/main" val="404262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11983"/>
            <a:ext cx="5047123" cy="994172"/>
          </a:xfrm>
        </p:spPr>
        <p:txBody>
          <a:bodyPr/>
          <a:lstStyle>
            <a:lvl1pPr>
              <a:defRPr>
                <a:solidFill>
                  <a:srgbClr val="6E2405"/>
                </a:solidFill>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628651" y="1785515"/>
            <a:ext cx="5047122" cy="2743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28650"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4148044" y="4733926"/>
            <a:ext cx="1536625" cy="248890"/>
          </a:xfrm>
          <a:prstGeom prst="rect">
            <a:avLst/>
          </a:prstGeom>
        </p:spPr>
      </p:pic>
      <p:cxnSp>
        <p:nvCxnSpPr>
          <p:cNvPr id="10" name="Straight Connector 9">
            <a:extLst>
              <a:ext uri="{FF2B5EF4-FFF2-40B4-BE49-F238E27FC236}">
                <a16:creationId xmlns:a16="http://schemas.microsoft.com/office/drawing/2014/main" id="{570F268C-A6C4-B54D-BE7E-F286AFAFB26A}"/>
              </a:ext>
            </a:extLst>
          </p:cNvPr>
          <p:cNvCxnSpPr/>
          <p:nvPr userDrawn="1"/>
        </p:nvCxnSpPr>
        <p:spPr>
          <a:xfrm flipH="1">
            <a:off x="628650" y="4631516"/>
            <a:ext cx="5047123" cy="0"/>
          </a:xfrm>
          <a:prstGeom prst="line">
            <a:avLst/>
          </a:prstGeom>
          <a:ln>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6CC3417-3FB9-8345-9FD5-4F81918CF65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45664" y="0"/>
            <a:ext cx="3198336" cy="5143500"/>
          </a:xfrm>
          <a:prstGeom prst="rect">
            <a:avLst/>
          </a:prstGeom>
        </p:spPr>
      </p:pic>
      <p:sp>
        <p:nvSpPr>
          <p:cNvPr id="11" name="Picture Placeholder 11">
            <a:extLst>
              <a:ext uri="{FF2B5EF4-FFF2-40B4-BE49-F238E27FC236}">
                <a16:creationId xmlns:a16="http://schemas.microsoft.com/office/drawing/2014/main" id="{5EC84A71-D786-544C-A4A0-633C8B6C10FC}"/>
              </a:ext>
            </a:extLst>
          </p:cNvPr>
          <p:cNvSpPr>
            <a:spLocks noGrp="1"/>
          </p:cNvSpPr>
          <p:nvPr>
            <p:ph type="pic" sz="quarter" idx="13"/>
          </p:nvPr>
        </p:nvSpPr>
        <p:spPr>
          <a:xfrm>
            <a:off x="5935662" y="0"/>
            <a:ext cx="3208338" cy="5143500"/>
          </a:xfrm>
          <a:noFill/>
          <a:ln>
            <a:noFill/>
          </a:ln>
          <a:effectLst/>
        </p:spPr>
        <p:txBody>
          <a:bodyPr/>
          <a:lstStyle/>
          <a:p>
            <a:endParaRPr lang="fi-FI"/>
          </a:p>
        </p:txBody>
      </p:sp>
    </p:spTree>
    <p:extLst>
      <p:ext uri="{BB962C8B-B14F-4D97-AF65-F5344CB8AC3E}">
        <p14:creationId xmlns:p14="http://schemas.microsoft.com/office/powerpoint/2010/main" val="60798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111419"/>
            <a:ext cx="7886699" cy="1417686"/>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3803687" y="4733926"/>
            <a:ext cx="1536625" cy="248890"/>
          </a:xfrm>
          <a:prstGeom prst="rect">
            <a:avLst/>
          </a:prstGeom>
        </p:spPr>
      </p:pic>
      <p:cxnSp>
        <p:nvCxnSpPr>
          <p:cNvPr id="10" name="Straight Connector 9">
            <a:extLst>
              <a:ext uri="{FF2B5EF4-FFF2-40B4-BE49-F238E27FC236}">
                <a16:creationId xmlns:a16="http://schemas.microsoft.com/office/drawing/2014/main" id="{570F268C-A6C4-B54D-BE7E-F286AFAFB26A}"/>
              </a:ext>
            </a:extLst>
          </p:cNvPr>
          <p:cNvCxnSpPr>
            <a:cxnSpLocks/>
          </p:cNvCxnSpPr>
          <p:nvPr userDrawn="1"/>
        </p:nvCxnSpPr>
        <p:spPr>
          <a:xfrm flipH="1">
            <a:off x="628651" y="4631516"/>
            <a:ext cx="7886698" cy="0"/>
          </a:xfrm>
          <a:prstGeom prst="line">
            <a:avLst/>
          </a:prstGeom>
          <a:ln>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BE3B0F1-710A-4746-980F-3F16F50378B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2896622"/>
          </a:xfrm>
          <a:prstGeom prst="rect">
            <a:avLst/>
          </a:prstGeom>
        </p:spPr>
      </p:pic>
      <p:sp>
        <p:nvSpPr>
          <p:cNvPr id="12" name="Picture Placeholder 11">
            <a:extLst>
              <a:ext uri="{FF2B5EF4-FFF2-40B4-BE49-F238E27FC236}">
                <a16:creationId xmlns:a16="http://schemas.microsoft.com/office/drawing/2014/main" id="{9D13C96A-34BB-374E-83B5-039C0A7AC011}"/>
              </a:ext>
            </a:extLst>
          </p:cNvPr>
          <p:cNvSpPr>
            <a:spLocks noGrp="1"/>
          </p:cNvSpPr>
          <p:nvPr>
            <p:ph type="pic" sz="quarter" idx="13"/>
          </p:nvPr>
        </p:nvSpPr>
        <p:spPr>
          <a:xfrm>
            <a:off x="0" y="-1"/>
            <a:ext cx="9144000" cy="2896623"/>
          </a:xfrm>
          <a:noFill/>
          <a:ln>
            <a:noFill/>
          </a:ln>
          <a:effectLst/>
        </p:spPr>
        <p:txBody>
          <a:bodyPr/>
          <a:lstStyle/>
          <a:p>
            <a:endParaRPr lang="fi-FI"/>
          </a:p>
        </p:txBody>
      </p:sp>
    </p:spTree>
    <p:extLst>
      <p:ext uri="{BB962C8B-B14F-4D97-AF65-F5344CB8AC3E}">
        <p14:creationId xmlns:p14="http://schemas.microsoft.com/office/powerpoint/2010/main" val="2758640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D13C96A-34BB-374E-83B5-039C0A7AC011}"/>
              </a:ext>
            </a:extLst>
          </p:cNvPr>
          <p:cNvSpPr>
            <a:spLocks noGrp="1"/>
          </p:cNvSpPr>
          <p:nvPr>
            <p:ph type="pic" sz="quarter" idx="13"/>
          </p:nvPr>
        </p:nvSpPr>
        <p:spPr>
          <a:xfrm>
            <a:off x="0" y="0"/>
            <a:ext cx="9144000" cy="5143500"/>
          </a:xfrm>
          <a:pattFill prst="pct10">
            <a:fgClr>
              <a:schemeClr val="tx1"/>
            </a:fgClr>
            <a:bgClr>
              <a:schemeClr val="bg1"/>
            </a:bgClr>
          </a:pattFill>
          <a:ln>
            <a:noFill/>
          </a:ln>
          <a:effectLst/>
        </p:spPr>
        <p:txBody>
          <a:bodyPr/>
          <a:lstStyle>
            <a:lvl1pPr algn="l">
              <a:defRPr/>
            </a:lvl1pPr>
          </a:lstStyle>
          <a:p>
            <a:endParaRPr lang="fi-FI"/>
          </a:p>
        </p:txBody>
      </p:sp>
      <p:sp>
        <p:nvSpPr>
          <p:cNvPr id="6" name="Slide Number Placeholder 5"/>
          <p:cNvSpPr>
            <a:spLocks noGrp="1"/>
          </p:cNvSpPr>
          <p:nvPr>
            <p:ph type="sldNum" sz="quarter" idx="12"/>
          </p:nvPr>
        </p:nvSpPr>
        <p:spPr>
          <a:xfrm>
            <a:off x="3468226"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sp>
        <p:nvSpPr>
          <p:cNvPr id="7" name="Text Placeholder 6">
            <a:extLst>
              <a:ext uri="{FF2B5EF4-FFF2-40B4-BE49-F238E27FC236}">
                <a16:creationId xmlns:a16="http://schemas.microsoft.com/office/drawing/2014/main" id="{EED6B06A-DF0B-414D-B130-85D65037E3D9}"/>
              </a:ext>
            </a:extLst>
          </p:cNvPr>
          <p:cNvSpPr>
            <a:spLocks noGrp="1"/>
          </p:cNvSpPr>
          <p:nvPr>
            <p:ph type="body" sz="quarter" idx="14"/>
          </p:nvPr>
        </p:nvSpPr>
        <p:spPr>
          <a:xfrm>
            <a:off x="1198282" y="704103"/>
            <a:ext cx="6747435" cy="3735294"/>
          </a:xfrm>
          <a:solidFill>
            <a:schemeClr val="bg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3803686" y="4036891"/>
            <a:ext cx="1536625" cy="248890"/>
          </a:xfrm>
          <a:prstGeom prst="rect">
            <a:avLst/>
          </a:prstGeom>
        </p:spPr>
      </p:pic>
      <p:sp>
        <p:nvSpPr>
          <p:cNvPr id="2" name="Title 1"/>
          <p:cNvSpPr>
            <a:spLocks noGrp="1"/>
          </p:cNvSpPr>
          <p:nvPr>
            <p:ph type="title"/>
          </p:nvPr>
        </p:nvSpPr>
        <p:spPr>
          <a:xfrm>
            <a:off x="1198282" y="1137794"/>
            <a:ext cx="6747435" cy="994172"/>
          </a:xfrm>
        </p:spPr>
        <p:txBody>
          <a:bodyPr>
            <a:noAutofit/>
          </a:bodyPr>
          <a:lstStyle>
            <a:lvl1pPr algn="ctr">
              <a:defRPr sz="5400">
                <a:solidFill>
                  <a:srgbClr val="5F9165"/>
                </a:solidFill>
              </a:defRPr>
            </a:lvl1pPr>
          </a:lstStyle>
          <a:p>
            <a:r>
              <a:rPr lang="en-US"/>
              <a:t>Click to edit</a:t>
            </a:r>
          </a:p>
        </p:txBody>
      </p:sp>
      <p:sp>
        <p:nvSpPr>
          <p:cNvPr id="3" name="Content Placeholder 2"/>
          <p:cNvSpPr>
            <a:spLocks noGrp="1"/>
          </p:cNvSpPr>
          <p:nvPr>
            <p:ph idx="1"/>
          </p:nvPr>
        </p:nvSpPr>
        <p:spPr>
          <a:xfrm>
            <a:off x="1198282" y="2324085"/>
            <a:ext cx="6747435" cy="1514782"/>
          </a:xfrm>
        </p:spPr>
        <p:txBody>
          <a:bodyPr>
            <a:normAutofit/>
          </a:bodyPr>
          <a:lstStyle>
            <a:lvl1pPr algn="ctr">
              <a:defRPr sz="2000" b="0" i="0">
                <a:latin typeface="Franklin Gothic Medium" panose="020B0603020102020204" pitchFamily="34" charset="0"/>
              </a:defRPr>
            </a:lvl1pPr>
            <a:lvl2pPr algn="ctr">
              <a:defRPr sz="2000" b="0" i="0">
                <a:latin typeface="Franklin Gothic Medium" panose="020B0603020102020204" pitchFamily="34" charset="0"/>
              </a:defRPr>
            </a:lvl2pPr>
            <a:lvl3pPr algn="ctr">
              <a:defRPr sz="2000" b="0" i="0">
                <a:latin typeface="Franklin Gothic Medium" panose="020B0603020102020204" pitchFamily="34" charset="0"/>
              </a:defRPr>
            </a:lvl3pPr>
            <a:lvl4pPr algn="ctr">
              <a:defRPr sz="2000" b="0" i="0">
                <a:latin typeface="Franklin Gothic Medium" panose="020B0603020102020204" pitchFamily="34" charset="0"/>
              </a:defRPr>
            </a:lvl4pPr>
            <a:lvl5pPr algn="ctr">
              <a:defRPr sz="2000" b="0" i="0">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88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D13C96A-34BB-374E-83B5-039C0A7AC011}"/>
              </a:ext>
            </a:extLst>
          </p:cNvPr>
          <p:cNvSpPr>
            <a:spLocks noGrp="1"/>
          </p:cNvSpPr>
          <p:nvPr>
            <p:ph type="pic" sz="quarter" idx="13"/>
          </p:nvPr>
        </p:nvSpPr>
        <p:spPr>
          <a:xfrm>
            <a:off x="0" y="0"/>
            <a:ext cx="9144000" cy="5143500"/>
          </a:xfrm>
          <a:pattFill prst="pct10">
            <a:fgClr>
              <a:schemeClr val="tx1"/>
            </a:fgClr>
            <a:bgClr>
              <a:schemeClr val="bg1"/>
            </a:bgClr>
          </a:pattFill>
          <a:ln>
            <a:noFill/>
          </a:ln>
          <a:effectLst/>
        </p:spPr>
        <p:txBody>
          <a:bodyPr/>
          <a:lstStyle>
            <a:lvl1pPr algn="l">
              <a:defRPr/>
            </a:lvl1pPr>
          </a:lstStyle>
          <a:p>
            <a:endParaRPr lang="fi-FI"/>
          </a:p>
        </p:txBody>
      </p:sp>
      <p:sp>
        <p:nvSpPr>
          <p:cNvPr id="6" name="Slide Number Placeholder 5"/>
          <p:cNvSpPr>
            <a:spLocks noGrp="1"/>
          </p:cNvSpPr>
          <p:nvPr>
            <p:ph type="sldNum" sz="quarter" idx="12"/>
          </p:nvPr>
        </p:nvSpPr>
        <p:spPr>
          <a:xfrm>
            <a:off x="3468226"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sp>
        <p:nvSpPr>
          <p:cNvPr id="7" name="Text Placeholder 6">
            <a:extLst>
              <a:ext uri="{FF2B5EF4-FFF2-40B4-BE49-F238E27FC236}">
                <a16:creationId xmlns:a16="http://schemas.microsoft.com/office/drawing/2014/main" id="{EED6B06A-DF0B-414D-B130-85D65037E3D9}"/>
              </a:ext>
            </a:extLst>
          </p:cNvPr>
          <p:cNvSpPr>
            <a:spLocks noGrp="1"/>
          </p:cNvSpPr>
          <p:nvPr>
            <p:ph type="body" sz="quarter" idx="14"/>
          </p:nvPr>
        </p:nvSpPr>
        <p:spPr>
          <a:xfrm>
            <a:off x="1198282" y="704103"/>
            <a:ext cx="6747435" cy="3735294"/>
          </a:xfrm>
          <a:solidFill>
            <a:schemeClr val="bg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3803686" y="4036891"/>
            <a:ext cx="1536625" cy="248890"/>
          </a:xfrm>
          <a:prstGeom prst="rect">
            <a:avLst/>
          </a:prstGeom>
        </p:spPr>
      </p:pic>
      <p:sp>
        <p:nvSpPr>
          <p:cNvPr id="2" name="Title 1"/>
          <p:cNvSpPr>
            <a:spLocks noGrp="1"/>
          </p:cNvSpPr>
          <p:nvPr>
            <p:ph type="title"/>
          </p:nvPr>
        </p:nvSpPr>
        <p:spPr>
          <a:xfrm>
            <a:off x="1198282" y="1137794"/>
            <a:ext cx="6747435" cy="994172"/>
          </a:xfrm>
        </p:spPr>
        <p:txBody>
          <a:bodyPr>
            <a:noAutofit/>
          </a:bodyPr>
          <a:lstStyle>
            <a:lvl1pPr algn="ctr">
              <a:defRPr sz="5400">
                <a:solidFill>
                  <a:srgbClr val="C57400"/>
                </a:solidFill>
              </a:defRPr>
            </a:lvl1pPr>
          </a:lstStyle>
          <a:p>
            <a:r>
              <a:rPr lang="en-US"/>
              <a:t>Click to edit</a:t>
            </a:r>
          </a:p>
        </p:txBody>
      </p:sp>
      <p:sp>
        <p:nvSpPr>
          <p:cNvPr id="3" name="Content Placeholder 2"/>
          <p:cNvSpPr>
            <a:spLocks noGrp="1"/>
          </p:cNvSpPr>
          <p:nvPr>
            <p:ph idx="1"/>
          </p:nvPr>
        </p:nvSpPr>
        <p:spPr>
          <a:xfrm>
            <a:off x="1198282" y="2324085"/>
            <a:ext cx="6747435" cy="1514782"/>
          </a:xfrm>
        </p:spPr>
        <p:txBody>
          <a:bodyPr>
            <a:normAutofit/>
          </a:bodyPr>
          <a:lstStyle>
            <a:lvl1pPr algn="ctr">
              <a:defRPr sz="2000" b="0" i="0">
                <a:latin typeface="Franklin Gothic Medium" panose="020B0603020102020204" pitchFamily="34" charset="0"/>
              </a:defRPr>
            </a:lvl1pPr>
            <a:lvl2pPr algn="ctr">
              <a:defRPr sz="2000" b="0" i="0">
                <a:latin typeface="Franklin Gothic Medium" panose="020B0603020102020204" pitchFamily="34" charset="0"/>
              </a:defRPr>
            </a:lvl2pPr>
            <a:lvl3pPr algn="ctr">
              <a:defRPr sz="2000" b="0" i="0">
                <a:latin typeface="Franklin Gothic Medium" panose="020B0603020102020204" pitchFamily="34" charset="0"/>
              </a:defRPr>
            </a:lvl3pPr>
            <a:lvl4pPr algn="ctr">
              <a:defRPr sz="2000" b="0" i="0">
                <a:latin typeface="Franklin Gothic Medium" panose="020B0603020102020204" pitchFamily="34" charset="0"/>
              </a:defRPr>
            </a:lvl4pPr>
            <a:lvl5pPr algn="ctr">
              <a:defRPr sz="2000" b="0" i="0">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0685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D13C96A-34BB-374E-83B5-039C0A7AC011}"/>
              </a:ext>
            </a:extLst>
          </p:cNvPr>
          <p:cNvSpPr>
            <a:spLocks noGrp="1"/>
          </p:cNvSpPr>
          <p:nvPr>
            <p:ph type="pic" sz="quarter" idx="13"/>
          </p:nvPr>
        </p:nvSpPr>
        <p:spPr>
          <a:xfrm>
            <a:off x="0" y="0"/>
            <a:ext cx="9144000" cy="5143500"/>
          </a:xfrm>
          <a:pattFill prst="pct10">
            <a:fgClr>
              <a:schemeClr val="tx1"/>
            </a:fgClr>
            <a:bgClr>
              <a:schemeClr val="bg1"/>
            </a:bgClr>
          </a:pattFill>
          <a:ln>
            <a:noFill/>
          </a:ln>
          <a:effectLst/>
        </p:spPr>
        <p:txBody>
          <a:bodyPr/>
          <a:lstStyle>
            <a:lvl1pPr algn="l">
              <a:defRPr/>
            </a:lvl1pPr>
          </a:lstStyle>
          <a:p>
            <a:endParaRPr lang="fi-FI"/>
          </a:p>
        </p:txBody>
      </p:sp>
      <p:sp>
        <p:nvSpPr>
          <p:cNvPr id="6" name="Slide Number Placeholder 5"/>
          <p:cNvSpPr>
            <a:spLocks noGrp="1"/>
          </p:cNvSpPr>
          <p:nvPr>
            <p:ph type="sldNum" sz="quarter" idx="12"/>
          </p:nvPr>
        </p:nvSpPr>
        <p:spPr>
          <a:xfrm>
            <a:off x="3468226"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sp>
        <p:nvSpPr>
          <p:cNvPr id="7" name="Text Placeholder 6">
            <a:extLst>
              <a:ext uri="{FF2B5EF4-FFF2-40B4-BE49-F238E27FC236}">
                <a16:creationId xmlns:a16="http://schemas.microsoft.com/office/drawing/2014/main" id="{EED6B06A-DF0B-414D-B130-85D65037E3D9}"/>
              </a:ext>
            </a:extLst>
          </p:cNvPr>
          <p:cNvSpPr>
            <a:spLocks noGrp="1"/>
          </p:cNvSpPr>
          <p:nvPr>
            <p:ph type="body" sz="quarter" idx="14"/>
          </p:nvPr>
        </p:nvSpPr>
        <p:spPr>
          <a:xfrm>
            <a:off x="1198282" y="704103"/>
            <a:ext cx="6747435" cy="3735294"/>
          </a:xfrm>
          <a:solidFill>
            <a:schemeClr val="bg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3803686" y="4036891"/>
            <a:ext cx="1536625" cy="248890"/>
          </a:xfrm>
          <a:prstGeom prst="rect">
            <a:avLst/>
          </a:prstGeom>
        </p:spPr>
      </p:pic>
      <p:sp>
        <p:nvSpPr>
          <p:cNvPr id="2" name="Title 1"/>
          <p:cNvSpPr>
            <a:spLocks noGrp="1"/>
          </p:cNvSpPr>
          <p:nvPr>
            <p:ph type="title"/>
          </p:nvPr>
        </p:nvSpPr>
        <p:spPr>
          <a:xfrm>
            <a:off x="1198282" y="1137794"/>
            <a:ext cx="6747435" cy="994172"/>
          </a:xfrm>
        </p:spPr>
        <p:txBody>
          <a:bodyPr>
            <a:noAutofit/>
          </a:bodyPr>
          <a:lstStyle>
            <a:lvl1pPr algn="ctr">
              <a:defRPr sz="5400">
                <a:solidFill>
                  <a:srgbClr val="6E2405"/>
                </a:solidFill>
              </a:defRPr>
            </a:lvl1pPr>
          </a:lstStyle>
          <a:p>
            <a:r>
              <a:rPr lang="en-US"/>
              <a:t>Click to edit</a:t>
            </a:r>
          </a:p>
        </p:txBody>
      </p:sp>
      <p:sp>
        <p:nvSpPr>
          <p:cNvPr id="3" name="Content Placeholder 2"/>
          <p:cNvSpPr>
            <a:spLocks noGrp="1"/>
          </p:cNvSpPr>
          <p:nvPr>
            <p:ph idx="1"/>
          </p:nvPr>
        </p:nvSpPr>
        <p:spPr>
          <a:xfrm>
            <a:off x="1198282" y="2324085"/>
            <a:ext cx="6747435" cy="1514782"/>
          </a:xfrm>
        </p:spPr>
        <p:txBody>
          <a:bodyPr>
            <a:normAutofit/>
          </a:bodyPr>
          <a:lstStyle>
            <a:lvl1pPr algn="ctr">
              <a:defRPr sz="2000" b="0" i="0">
                <a:latin typeface="Franklin Gothic Medium" panose="020B0603020102020204" pitchFamily="34" charset="0"/>
              </a:defRPr>
            </a:lvl1pPr>
            <a:lvl2pPr algn="ctr">
              <a:defRPr sz="2000" b="0" i="0">
                <a:latin typeface="Franklin Gothic Medium" panose="020B0603020102020204" pitchFamily="34" charset="0"/>
              </a:defRPr>
            </a:lvl2pPr>
            <a:lvl3pPr algn="ctr">
              <a:defRPr sz="2000" b="0" i="0">
                <a:latin typeface="Franklin Gothic Medium" panose="020B0603020102020204" pitchFamily="34" charset="0"/>
              </a:defRPr>
            </a:lvl3pPr>
            <a:lvl4pPr algn="ctr">
              <a:defRPr sz="2000" b="0" i="0">
                <a:latin typeface="Franklin Gothic Medium" panose="020B0603020102020204" pitchFamily="34" charset="0"/>
              </a:defRPr>
            </a:lvl4pPr>
            <a:lvl5pPr algn="ctr">
              <a:defRPr sz="2000" b="0" i="0">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4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D13C96A-34BB-374E-83B5-039C0A7AC011}"/>
              </a:ext>
            </a:extLst>
          </p:cNvPr>
          <p:cNvSpPr>
            <a:spLocks noGrp="1"/>
          </p:cNvSpPr>
          <p:nvPr>
            <p:ph type="pic" sz="quarter" idx="13"/>
          </p:nvPr>
        </p:nvSpPr>
        <p:spPr>
          <a:xfrm>
            <a:off x="0" y="11191"/>
            <a:ext cx="9144000" cy="5143500"/>
          </a:xfrm>
          <a:pattFill prst="pct10">
            <a:fgClr>
              <a:schemeClr val="tx1"/>
            </a:fgClr>
            <a:bgClr>
              <a:schemeClr val="bg1"/>
            </a:bgClr>
          </a:pattFill>
          <a:ln>
            <a:noFill/>
          </a:ln>
          <a:effectLst/>
        </p:spPr>
        <p:txBody>
          <a:bodyPr/>
          <a:lstStyle>
            <a:lvl1pPr algn="l">
              <a:defRPr/>
            </a:lvl1pPr>
          </a:lstStyle>
          <a:p>
            <a:endParaRPr lang="fi-FI"/>
          </a:p>
        </p:txBody>
      </p:sp>
      <p:sp>
        <p:nvSpPr>
          <p:cNvPr id="11" name="Picture Placeholder 10">
            <a:extLst>
              <a:ext uri="{FF2B5EF4-FFF2-40B4-BE49-F238E27FC236}">
                <a16:creationId xmlns:a16="http://schemas.microsoft.com/office/drawing/2014/main" id="{651B1CC1-5C6A-9F44-8AE6-9424BC3B1402}"/>
              </a:ext>
            </a:extLst>
          </p:cNvPr>
          <p:cNvSpPr>
            <a:spLocks noGrp="1"/>
          </p:cNvSpPr>
          <p:nvPr>
            <p:ph type="pic" sz="quarter" idx="14"/>
          </p:nvPr>
        </p:nvSpPr>
        <p:spPr>
          <a:xfrm>
            <a:off x="1666875" y="1364496"/>
            <a:ext cx="5851525" cy="2049462"/>
          </a:xfrm>
          <a:ln w="60325">
            <a:solidFill>
              <a:srgbClr val="C57400"/>
            </a:solidFill>
          </a:ln>
        </p:spPr>
        <p:txBody>
          <a:bodyPr/>
          <a:lstStyle>
            <a:lvl1pPr>
              <a:defRPr>
                <a:noFill/>
              </a:defRPr>
            </a:lvl1pPr>
          </a:lstStyle>
          <a:p>
            <a:endParaRPr lang="fi-FI"/>
          </a:p>
        </p:txBody>
      </p:sp>
      <p:sp>
        <p:nvSpPr>
          <p:cNvPr id="6" name="Slide Number Placeholder 5"/>
          <p:cNvSpPr>
            <a:spLocks noGrp="1"/>
          </p:cNvSpPr>
          <p:nvPr>
            <p:ph type="sldNum" sz="quarter" idx="12"/>
          </p:nvPr>
        </p:nvSpPr>
        <p:spPr>
          <a:xfrm>
            <a:off x="3468226"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sp>
        <p:nvSpPr>
          <p:cNvPr id="3" name="Content Placeholder 2"/>
          <p:cNvSpPr>
            <a:spLocks noGrp="1"/>
          </p:cNvSpPr>
          <p:nvPr>
            <p:ph idx="1"/>
          </p:nvPr>
        </p:nvSpPr>
        <p:spPr>
          <a:xfrm>
            <a:off x="1936376" y="1623655"/>
            <a:ext cx="5313083" cy="1514782"/>
          </a:xfrm>
        </p:spPr>
        <p:txBody>
          <a:bodyPr>
            <a:noAutofit/>
          </a:bodyPr>
          <a:lstStyle>
            <a:lvl1pPr algn="ctr">
              <a:defRPr sz="2800" b="0" i="0">
                <a:solidFill>
                  <a:schemeClr val="bg1"/>
                </a:solidFill>
                <a:latin typeface="Franklin Gothic Medium" panose="020B0603020102020204" pitchFamily="34" charset="0"/>
              </a:defRPr>
            </a:lvl1pPr>
            <a:lvl2pPr algn="ctr">
              <a:defRPr sz="2800" b="0" i="0">
                <a:solidFill>
                  <a:schemeClr val="bg1"/>
                </a:solidFill>
                <a:latin typeface="Franklin Gothic Medium" panose="020B0603020102020204" pitchFamily="34" charset="0"/>
              </a:defRPr>
            </a:lvl2pPr>
            <a:lvl3pPr algn="ctr">
              <a:defRPr sz="2800" b="0" i="0">
                <a:solidFill>
                  <a:schemeClr val="bg1"/>
                </a:solidFill>
                <a:latin typeface="Franklin Gothic Medium" panose="020B0603020102020204" pitchFamily="34" charset="0"/>
              </a:defRPr>
            </a:lvl3pPr>
            <a:lvl4pPr algn="ctr">
              <a:defRPr sz="2800" b="0" i="0">
                <a:solidFill>
                  <a:schemeClr val="bg1"/>
                </a:solidFill>
                <a:latin typeface="Franklin Gothic Medium" panose="020B0603020102020204" pitchFamily="34" charset="0"/>
              </a:defRPr>
            </a:lvl4pPr>
            <a:lvl5pPr algn="ctr">
              <a:defRPr sz="2800" b="0" i="0">
                <a:solidFill>
                  <a:schemeClr val="bg1"/>
                </a:solidFill>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51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70F268C-A6C4-B54D-BE7E-F286AFAFB26A}"/>
              </a:ext>
            </a:extLst>
          </p:cNvPr>
          <p:cNvCxnSpPr>
            <a:cxnSpLocks/>
          </p:cNvCxnSpPr>
          <p:nvPr userDrawn="1"/>
        </p:nvCxnSpPr>
        <p:spPr>
          <a:xfrm flipH="1">
            <a:off x="628651" y="4631516"/>
            <a:ext cx="7886698" cy="0"/>
          </a:xfrm>
          <a:prstGeom prst="line">
            <a:avLst/>
          </a:prstGeom>
          <a:ln>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469EA2F-9E7C-7848-891B-F440DC4C2A89}"/>
              </a:ext>
            </a:extLst>
          </p:cNvPr>
          <p:cNvSpPr>
            <a:spLocks noGrp="1"/>
          </p:cNvSpPr>
          <p:nvPr>
            <p:ph type="body" sz="quarter" idx="14"/>
          </p:nvPr>
        </p:nvSpPr>
        <p:spPr>
          <a:xfrm>
            <a:off x="628650" y="747713"/>
            <a:ext cx="7886700" cy="1349375"/>
          </a:xfrm>
        </p:spPr>
        <p:txBody>
          <a:bodyPr>
            <a:noAutofit/>
          </a:bodyPr>
          <a:lstStyle>
            <a:lvl1pPr>
              <a:defRPr sz="2600" b="0" i="0">
                <a:solidFill>
                  <a:schemeClr val="bg1"/>
                </a:solidFill>
                <a:latin typeface="Franklin Gothic Medium" panose="020B0603020102020204" pitchFamily="34" charset="0"/>
              </a:defRPr>
            </a:lvl1pPr>
            <a:lvl2pPr>
              <a:defRPr sz="2600" b="0" i="0">
                <a:solidFill>
                  <a:schemeClr val="bg1"/>
                </a:solidFill>
                <a:latin typeface="Franklin Gothic Medium" panose="020B0603020102020204" pitchFamily="34" charset="0"/>
              </a:defRPr>
            </a:lvl2pPr>
            <a:lvl3pPr>
              <a:defRPr sz="2600" b="0" i="0">
                <a:solidFill>
                  <a:schemeClr val="bg1"/>
                </a:solidFill>
                <a:latin typeface="Franklin Gothic Medium" panose="020B0603020102020204" pitchFamily="34" charset="0"/>
              </a:defRPr>
            </a:lvl3pPr>
            <a:lvl4pPr>
              <a:defRPr sz="2600" b="0" i="0">
                <a:solidFill>
                  <a:schemeClr val="bg1"/>
                </a:solidFill>
                <a:latin typeface="Franklin Gothic Medium" panose="020B0603020102020204" pitchFamily="34" charset="0"/>
              </a:defRPr>
            </a:lvl4pPr>
            <a:lvl5pPr>
              <a:defRPr sz="2600" b="0" i="0">
                <a:solidFill>
                  <a:schemeClr val="bg1"/>
                </a:solidFill>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Text Placeholder 5">
            <a:extLst>
              <a:ext uri="{FF2B5EF4-FFF2-40B4-BE49-F238E27FC236}">
                <a16:creationId xmlns:a16="http://schemas.microsoft.com/office/drawing/2014/main" id="{D651EB0B-B43F-7140-BC35-9B6EF2DD7394}"/>
              </a:ext>
            </a:extLst>
          </p:cNvPr>
          <p:cNvSpPr>
            <a:spLocks noGrp="1"/>
          </p:cNvSpPr>
          <p:nvPr>
            <p:ph type="body" sz="quarter" idx="17" hasCustomPrompt="1"/>
          </p:nvPr>
        </p:nvSpPr>
        <p:spPr>
          <a:xfrm>
            <a:off x="6006353" y="4005222"/>
            <a:ext cx="2491722" cy="545006"/>
          </a:xfrm>
        </p:spPr>
        <p:txBody>
          <a:bodyPr/>
          <a:lstStyle>
            <a:lvl1pPr>
              <a:defRPr/>
            </a:lvl1pPr>
          </a:lstStyle>
          <a:p>
            <a:pPr lvl="0"/>
            <a:r>
              <a:rPr lang="en-US" err="1"/>
              <a:t>Tähän</a:t>
            </a:r>
            <a:r>
              <a:rPr lang="en-US"/>
              <a:t> </a:t>
            </a:r>
            <a:r>
              <a:rPr lang="en-US" err="1"/>
              <a:t>tekstiä</a:t>
            </a:r>
            <a:endParaRPr lang="fi-FI"/>
          </a:p>
        </p:txBody>
      </p:sp>
      <p:sp>
        <p:nvSpPr>
          <p:cNvPr id="16" name="Text Placeholder 5">
            <a:extLst>
              <a:ext uri="{FF2B5EF4-FFF2-40B4-BE49-F238E27FC236}">
                <a16:creationId xmlns:a16="http://schemas.microsoft.com/office/drawing/2014/main" id="{1A8F7865-F397-9741-A991-2D8D208DF1C6}"/>
              </a:ext>
            </a:extLst>
          </p:cNvPr>
          <p:cNvSpPr>
            <a:spLocks noGrp="1"/>
          </p:cNvSpPr>
          <p:nvPr>
            <p:ph type="body" sz="quarter" idx="18" hasCustomPrompt="1"/>
          </p:nvPr>
        </p:nvSpPr>
        <p:spPr>
          <a:xfrm>
            <a:off x="627529" y="4005222"/>
            <a:ext cx="2491722" cy="545006"/>
          </a:xfrm>
        </p:spPr>
        <p:txBody>
          <a:bodyPr/>
          <a:lstStyle/>
          <a:p>
            <a:pPr lvl="0"/>
            <a:r>
              <a:rPr lang="en-US" err="1"/>
              <a:t>Tähän</a:t>
            </a:r>
            <a:r>
              <a:rPr lang="en-US"/>
              <a:t> </a:t>
            </a:r>
            <a:r>
              <a:rPr lang="en-US" err="1"/>
              <a:t>tekstiä</a:t>
            </a:r>
            <a:endParaRPr lang="fi-FI"/>
          </a:p>
        </p:txBody>
      </p:sp>
      <p:sp>
        <p:nvSpPr>
          <p:cNvPr id="17" name="Text Placeholder 5">
            <a:extLst>
              <a:ext uri="{FF2B5EF4-FFF2-40B4-BE49-F238E27FC236}">
                <a16:creationId xmlns:a16="http://schemas.microsoft.com/office/drawing/2014/main" id="{30DF03E2-85D7-B24D-AC91-1CB606763618}"/>
              </a:ext>
            </a:extLst>
          </p:cNvPr>
          <p:cNvSpPr>
            <a:spLocks noGrp="1"/>
          </p:cNvSpPr>
          <p:nvPr>
            <p:ph type="body" sz="quarter" idx="19" hasCustomPrompt="1"/>
          </p:nvPr>
        </p:nvSpPr>
        <p:spPr>
          <a:xfrm>
            <a:off x="3316940" y="4005222"/>
            <a:ext cx="2491722" cy="545006"/>
          </a:xfrm>
        </p:spPr>
        <p:txBody>
          <a:bodyPr/>
          <a:lstStyle>
            <a:lvl1pPr>
              <a:defRPr/>
            </a:lvl1pPr>
          </a:lstStyle>
          <a:p>
            <a:pPr lvl="0"/>
            <a:r>
              <a:rPr lang="en-US" err="1"/>
              <a:t>Tähän</a:t>
            </a:r>
            <a:r>
              <a:rPr lang="en-US"/>
              <a:t> </a:t>
            </a:r>
            <a:r>
              <a:rPr lang="en-US" err="1"/>
              <a:t>tekstiä</a:t>
            </a:r>
            <a:endParaRPr lang="fi-FI"/>
          </a:p>
        </p:txBody>
      </p:sp>
      <p:sp>
        <p:nvSpPr>
          <p:cNvPr id="9" name="Text Placeholder 8">
            <a:extLst>
              <a:ext uri="{FF2B5EF4-FFF2-40B4-BE49-F238E27FC236}">
                <a16:creationId xmlns:a16="http://schemas.microsoft.com/office/drawing/2014/main" id="{F8C79932-05EF-B745-841F-FC13B12A9E78}"/>
              </a:ext>
            </a:extLst>
          </p:cNvPr>
          <p:cNvSpPr>
            <a:spLocks noGrp="1"/>
          </p:cNvSpPr>
          <p:nvPr>
            <p:ph type="body" sz="quarter" idx="20" hasCustomPrompt="1"/>
          </p:nvPr>
        </p:nvSpPr>
        <p:spPr>
          <a:xfrm>
            <a:off x="627063" y="3168608"/>
            <a:ext cx="1620837" cy="890587"/>
          </a:xfrm>
        </p:spPr>
        <p:txBody>
          <a:bodyPr>
            <a:noAutofit/>
          </a:bodyPr>
          <a:lstStyle>
            <a:lvl1pPr>
              <a:defRPr sz="5900" b="1" i="0">
                <a:solidFill>
                  <a:srgbClr val="C57400"/>
                </a:solidFill>
                <a:latin typeface="Franklin Gothic Demi" panose="020B0603020102020204" pitchFamily="34" charset="0"/>
              </a:defRPr>
            </a:lvl1pPr>
            <a:lvl2pPr>
              <a:defRPr sz="5900" b="1" i="0">
                <a:latin typeface="Franklin Gothic Demi" panose="020B0603020102020204" pitchFamily="34" charset="0"/>
              </a:defRPr>
            </a:lvl2pPr>
            <a:lvl3pPr>
              <a:defRPr sz="5900" b="1" i="0">
                <a:latin typeface="Franklin Gothic Demi" panose="020B0603020102020204" pitchFamily="34" charset="0"/>
              </a:defRPr>
            </a:lvl3pPr>
            <a:lvl4pPr>
              <a:defRPr sz="5900" b="1" i="0">
                <a:latin typeface="Franklin Gothic Demi" panose="020B0603020102020204" pitchFamily="34" charset="0"/>
              </a:defRPr>
            </a:lvl4pPr>
            <a:lvl5pPr>
              <a:defRPr sz="5900" b="1" i="0">
                <a:latin typeface="Franklin Gothic Demi" panose="020B0603020102020204" pitchFamily="34" charset="0"/>
              </a:defRPr>
            </a:lvl5pPr>
          </a:lstStyle>
          <a:p>
            <a:pPr lvl="0"/>
            <a:r>
              <a:rPr lang="en-US"/>
              <a:t>00%</a:t>
            </a:r>
            <a:endParaRPr lang="fi-FI"/>
          </a:p>
        </p:txBody>
      </p:sp>
      <p:sp>
        <p:nvSpPr>
          <p:cNvPr id="18" name="Text Placeholder 8">
            <a:extLst>
              <a:ext uri="{FF2B5EF4-FFF2-40B4-BE49-F238E27FC236}">
                <a16:creationId xmlns:a16="http://schemas.microsoft.com/office/drawing/2014/main" id="{712283E5-80A2-6740-90B7-2B3FC7C8F286}"/>
              </a:ext>
            </a:extLst>
          </p:cNvPr>
          <p:cNvSpPr>
            <a:spLocks noGrp="1"/>
          </p:cNvSpPr>
          <p:nvPr>
            <p:ph type="body" sz="quarter" idx="21" hasCustomPrompt="1"/>
          </p:nvPr>
        </p:nvSpPr>
        <p:spPr>
          <a:xfrm>
            <a:off x="3310498" y="3168608"/>
            <a:ext cx="1620837" cy="890587"/>
          </a:xfrm>
        </p:spPr>
        <p:txBody>
          <a:bodyPr>
            <a:noAutofit/>
          </a:bodyPr>
          <a:lstStyle>
            <a:lvl1pPr>
              <a:defRPr sz="5900" b="1" i="0">
                <a:solidFill>
                  <a:srgbClr val="C57400"/>
                </a:solidFill>
                <a:latin typeface="Franklin Gothic Demi" panose="020B0603020102020204" pitchFamily="34" charset="0"/>
              </a:defRPr>
            </a:lvl1pPr>
            <a:lvl2pPr>
              <a:defRPr sz="5900" b="1" i="0">
                <a:latin typeface="Franklin Gothic Demi" panose="020B0603020102020204" pitchFamily="34" charset="0"/>
              </a:defRPr>
            </a:lvl2pPr>
            <a:lvl3pPr>
              <a:defRPr sz="5900" b="1" i="0">
                <a:latin typeface="Franklin Gothic Demi" panose="020B0603020102020204" pitchFamily="34" charset="0"/>
              </a:defRPr>
            </a:lvl3pPr>
            <a:lvl4pPr>
              <a:defRPr sz="5900" b="1" i="0">
                <a:latin typeface="Franklin Gothic Demi" panose="020B0603020102020204" pitchFamily="34" charset="0"/>
              </a:defRPr>
            </a:lvl4pPr>
            <a:lvl5pPr>
              <a:defRPr sz="5900" b="1" i="0">
                <a:latin typeface="Franklin Gothic Demi" panose="020B0603020102020204" pitchFamily="34" charset="0"/>
              </a:defRPr>
            </a:lvl5pPr>
          </a:lstStyle>
          <a:p>
            <a:pPr lvl="0"/>
            <a:r>
              <a:rPr lang="en-US"/>
              <a:t>00%</a:t>
            </a:r>
            <a:endParaRPr lang="fi-FI"/>
          </a:p>
        </p:txBody>
      </p:sp>
      <p:sp>
        <p:nvSpPr>
          <p:cNvPr id="19" name="Text Placeholder 8">
            <a:extLst>
              <a:ext uri="{FF2B5EF4-FFF2-40B4-BE49-F238E27FC236}">
                <a16:creationId xmlns:a16="http://schemas.microsoft.com/office/drawing/2014/main" id="{37868019-B25A-2248-BB9D-72A801503A4E}"/>
              </a:ext>
            </a:extLst>
          </p:cNvPr>
          <p:cNvSpPr>
            <a:spLocks noGrp="1"/>
          </p:cNvSpPr>
          <p:nvPr>
            <p:ph type="body" sz="quarter" idx="22" hasCustomPrompt="1"/>
          </p:nvPr>
        </p:nvSpPr>
        <p:spPr>
          <a:xfrm>
            <a:off x="5999910" y="3168608"/>
            <a:ext cx="1620837" cy="890587"/>
          </a:xfrm>
        </p:spPr>
        <p:txBody>
          <a:bodyPr>
            <a:noAutofit/>
          </a:bodyPr>
          <a:lstStyle>
            <a:lvl1pPr>
              <a:defRPr sz="5900" b="1" i="0">
                <a:solidFill>
                  <a:srgbClr val="C57400"/>
                </a:solidFill>
                <a:latin typeface="Franklin Gothic Demi" panose="020B0603020102020204" pitchFamily="34" charset="0"/>
              </a:defRPr>
            </a:lvl1pPr>
            <a:lvl2pPr>
              <a:defRPr sz="5900" b="1" i="0">
                <a:latin typeface="Franklin Gothic Demi" panose="020B0603020102020204" pitchFamily="34" charset="0"/>
              </a:defRPr>
            </a:lvl2pPr>
            <a:lvl3pPr>
              <a:defRPr sz="5900" b="1" i="0">
                <a:latin typeface="Franklin Gothic Demi" panose="020B0603020102020204" pitchFamily="34" charset="0"/>
              </a:defRPr>
            </a:lvl3pPr>
            <a:lvl4pPr>
              <a:defRPr sz="5900" b="1" i="0">
                <a:latin typeface="Franklin Gothic Demi" panose="020B0603020102020204" pitchFamily="34" charset="0"/>
              </a:defRPr>
            </a:lvl4pPr>
            <a:lvl5pPr>
              <a:defRPr sz="5900" b="1" i="0">
                <a:latin typeface="Franklin Gothic Demi" panose="020B0603020102020204" pitchFamily="34" charset="0"/>
              </a:defRPr>
            </a:lvl5pPr>
          </a:lstStyle>
          <a:p>
            <a:pPr lvl="0"/>
            <a:r>
              <a:rPr lang="en-US"/>
              <a:t>00%</a:t>
            </a:r>
            <a:endParaRPr lang="fi-FI"/>
          </a:p>
        </p:txBody>
      </p:sp>
      <p:pic>
        <p:nvPicPr>
          <p:cNvPr id="20" name="Picture 19">
            <a:extLst>
              <a:ext uri="{FF2B5EF4-FFF2-40B4-BE49-F238E27FC236}">
                <a16:creationId xmlns:a16="http://schemas.microsoft.com/office/drawing/2014/main" id="{E5F08A8F-B7A7-F349-9FBB-0E7EE9868D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7044667" y="4733926"/>
            <a:ext cx="1536625" cy="248890"/>
          </a:xfrm>
          <a:prstGeom prst="rect">
            <a:avLst/>
          </a:prstGeom>
        </p:spPr>
      </p:pic>
      <p:sp>
        <p:nvSpPr>
          <p:cNvPr id="21" name="Slide Number Placeholder 5">
            <a:extLst>
              <a:ext uri="{FF2B5EF4-FFF2-40B4-BE49-F238E27FC236}">
                <a16:creationId xmlns:a16="http://schemas.microsoft.com/office/drawing/2014/main" id="{02AEC750-E06C-E548-A7C8-44CBE52E4144}"/>
              </a:ext>
            </a:extLst>
          </p:cNvPr>
          <p:cNvSpPr>
            <a:spLocks noGrp="1"/>
          </p:cNvSpPr>
          <p:nvPr>
            <p:ph type="sldNum" sz="quarter" idx="12"/>
          </p:nvPr>
        </p:nvSpPr>
        <p:spPr>
          <a:xfrm>
            <a:off x="627063"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pic>
        <p:nvPicPr>
          <p:cNvPr id="3" name="Picture 2">
            <a:extLst>
              <a:ext uri="{FF2B5EF4-FFF2-40B4-BE49-F238E27FC236}">
                <a16:creationId xmlns:a16="http://schemas.microsoft.com/office/drawing/2014/main" id="{778ADE17-FDDC-EB4B-B2E3-BDE541802B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2896622"/>
          </a:xfrm>
          <a:prstGeom prst="rect">
            <a:avLst/>
          </a:prstGeom>
        </p:spPr>
      </p:pic>
      <p:sp>
        <p:nvSpPr>
          <p:cNvPr id="12" name="Picture Placeholder 11">
            <a:extLst>
              <a:ext uri="{FF2B5EF4-FFF2-40B4-BE49-F238E27FC236}">
                <a16:creationId xmlns:a16="http://schemas.microsoft.com/office/drawing/2014/main" id="{9D13C96A-34BB-374E-83B5-039C0A7AC011}"/>
              </a:ext>
            </a:extLst>
          </p:cNvPr>
          <p:cNvSpPr>
            <a:spLocks noGrp="1"/>
          </p:cNvSpPr>
          <p:nvPr>
            <p:ph type="pic" sz="quarter" idx="13"/>
          </p:nvPr>
        </p:nvSpPr>
        <p:spPr>
          <a:xfrm>
            <a:off x="0" y="-1"/>
            <a:ext cx="9144000" cy="2896623"/>
          </a:xfrm>
          <a:noFill/>
          <a:ln>
            <a:noFill/>
          </a:ln>
          <a:effectLst/>
        </p:spPr>
        <p:txBody>
          <a:bodyPr/>
          <a:lstStyle/>
          <a:p>
            <a:endParaRPr lang="fi-FI"/>
          </a:p>
        </p:txBody>
      </p:sp>
    </p:spTree>
    <p:extLst>
      <p:ext uri="{BB962C8B-B14F-4D97-AF65-F5344CB8AC3E}">
        <p14:creationId xmlns:p14="http://schemas.microsoft.com/office/powerpoint/2010/main" val="2495890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3C156C-F224-FF4F-9D98-483A812C2B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Rectangle 8">
            <a:extLst>
              <a:ext uri="{FF2B5EF4-FFF2-40B4-BE49-F238E27FC236}">
                <a16:creationId xmlns:a16="http://schemas.microsoft.com/office/drawing/2014/main" id="{8FA703BD-3362-424C-857B-86BA543D02F9}"/>
              </a:ext>
            </a:extLst>
          </p:cNvPr>
          <p:cNvSpPr/>
          <p:nvPr userDrawn="1"/>
        </p:nvSpPr>
        <p:spPr>
          <a:xfrm>
            <a:off x="0" y="0"/>
            <a:ext cx="9144000" cy="5143500"/>
          </a:xfrm>
          <a:prstGeom prst="rect">
            <a:avLst/>
          </a:prstGeom>
          <a:solidFill>
            <a:srgbClr val="5F916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lide Number Placeholder 5"/>
          <p:cNvSpPr>
            <a:spLocks noGrp="1"/>
          </p:cNvSpPr>
          <p:nvPr>
            <p:ph type="sldNum" sz="quarter" idx="12"/>
          </p:nvPr>
        </p:nvSpPr>
        <p:spPr>
          <a:xfrm>
            <a:off x="3468226"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3803686" y="4476675"/>
            <a:ext cx="1536625" cy="248890"/>
          </a:xfrm>
          <a:prstGeom prst="rect">
            <a:avLst/>
          </a:prstGeom>
        </p:spPr>
      </p:pic>
      <p:sp>
        <p:nvSpPr>
          <p:cNvPr id="2" name="Title 1"/>
          <p:cNvSpPr>
            <a:spLocks noGrp="1"/>
          </p:cNvSpPr>
          <p:nvPr>
            <p:ph type="title" hasCustomPrompt="1"/>
          </p:nvPr>
        </p:nvSpPr>
        <p:spPr>
          <a:xfrm>
            <a:off x="1198282" y="1577578"/>
            <a:ext cx="6747435" cy="994172"/>
          </a:xfrm>
        </p:spPr>
        <p:txBody>
          <a:bodyPr>
            <a:noAutofit/>
          </a:bodyPr>
          <a:lstStyle>
            <a:lvl1pPr algn="ctr">
              <a:defRPr sz="5400">
                <a:solidFill>
                  <a:schemeClr val="bg1"/>
                </a:solidFill>
              </a:defRPr>
            </a:lvl1pPr>
          </a:lstStyle>
          <a:p>
            <a:r>
              <a:rPr lang="en-US" err="1"/>
              <a:t>Kiitos</a:t>
            </a:r>
            <a:r>
              <a:rPr lang="en-US"/>
              <a:t>!</a:t>
            </a:r>
          </a:p>
        </p:txBody>
      </p:sp>
      <p:sp>
        <p:nvSpPr>
          <p:cNvPr id="3" name="Content Placeholder 2"/>
          <p:cNvSpPr>
            <a:spLocks noGrp="1"/>
          </p:cNvSpPr>
          <p:nvPr>
            <p:ph idx="1"/>
          </p:nvPr>
        </p:nvSpPr>
        <p:spPr>
          <a:xfrm>
            <a:off x="1198282" y="2763869"/>
            <a:ext cx="6747435" cy="1514782"/>
          </a:xfrm>
        </p:spPr>
        <p:txBody>
          <a:bodyPr>
            <a:normAutofit/>
          </a:bodyPr>
          <a:lstStyle>
            <a:lvl1pPr algn="ctr">
              <a:defRPr sz="1400" b="0" i="0">
                <a:solidFill>
                  <a:schemeClr val="bg1"/>
                </a:solidFill>
                <a:latin typeface="Franklin Gothic Medium" panose="020B0603020102020204" pitchFamily="34" charset="0"/>
              </a:defRPr>
            </a:lvl1pPr>
            <a:lvl2pPr algn="ctr">
              <a:defRPr sz="1400" b="0" i="0">
                <a:solidFill>
                  <a:schemeClr val="bg1"/>
                </a:solidFill>
                <a:latin typeface="Franklin Gothic Medium" panose="020B0603020102020204" pitchFamily="34" charset="0"/>
              </a:defRPr>
            </a:lvl2pPr>
            <a:lvl3pPr algn="ctr">
              <a:defRPr sz="1400" b="0" i="0">
                <a:solidFill>
                  <a:schemeClr val="bg1"/>
                </a:solidFill>
                <a:latin typeface="Franklin Gothic Medium" panose="020B0603020102020204" pitchFamily="34" charset="0"/>
              </a:defRPr>
            </a:lvl3pPr>
            <a:lvl4pPr algn="ctr">
              <a:defRPr sz="1400" b="0" i="0">
                <a:solidFill>
                  <a:schemeClr val="bg1"/>
                </a:solidFill>
                <a:latin typeface="Franklin Gothic Medium" panose="020B0603020102020204" pitchFamily="34" charset="0"/>
              </a:defRPr>
            </a:lvl4pPr>
            <a:lvl5pPr algn="ctr">
              <a:defRPr sz="1400" b="0" i="0">
                <a:solidFill>
                  <a:schemeClr val="bg1"/>
                </a:solidFill>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22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3506" y="511983"/>
            <a:ext cx="7881843" cy="677335"/>
          </a:xfrm>
        </p:spPr>
        <p:txBody>
          <a:bodyPr/>
          <a:lstStyle>
            <a:lvl1pPr>
              <a:defRPr>
                <a:solidFill>
                  <a:srgbClr val="5F9165"/>
                </a:solidFill>
              </a:defRPr>
            </a:lvl1pPr>
          </a:lstStyle>
          <a:p>
            <a:r>
              <a:rPr lang="en-US"/>
              <a:t>Click to edit Master title style</a:t>
            </a:r>
          </a:p>
        </p:txBody>
      </p:sp>
      <p:sp>
        <p:nvSpPr>
          <p:cNvPr id="3" name="Content Placeholder 2"/>
          <p:cNvSpPr>
            <a:spLocks noGrp="1"/>
          </p:cNvSpPr>
          <p:nvPr>
            <p:ph idx="1"/>
          </p:nvPr>
        </p:nvSpPr>
        <p:spPr>
          <a:xfrm>
            <a:off x="633506" y="1416429"/>
            <a:ext cx="7881843" cy="3036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33506"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7044667" y="4733926"/>
            <a:ext cx="1536625" cy="248890"/>
          </a:xfrm>
          <a:prstGeom prst="rect">
            <a:avLst/>
          </a:prstGeom>
        </p:spPr>
      </p:pic>
      <p:cxnSp>
        <p:nvCxnSpPr>
          <p:cNvPr id="10" name="Straight Connector 9">
            <a:extLst>
              <a:ext uri="{FF2B5EF4-FFF2-40B4-BE49-F238E27FC236}">
                <a16:creationId xmlns:a16="http://schemas.microsoft.com/office/drawing/2014/main" id="{570F268C-A6C4-B54D-BE7E-F286AFAFB26A}"/>
              </a:ext>
            </a:extLst>
          </p:cNvPr>
          <p:cNvCxnSpPr>
            <a:cxnSpLocks/>
          </p:cNvCxnSpPr>
          <p:nvPr userDrawn="1"/>
        </p:nvCxnSpPr>
        <p:spPr>
          <a:xfrm flipH="1">
            <a:off x="633506" y="4631516"/>
            <a:ext cx="7881844" cy="0"/>
          </a:xfrm>
          <a:prstGeom prst="line">
            <a:avLst/>
          </a:prstGeom>
          <a:ln>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40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3506" y="511983"/>
            <a:ext cx="7881843" cy="677335"/>
          </a:xfrm>
        </p:spPr>
        <p:txBody>
          <a:bodyPr/>
          <a:lstStyle>
            <a:lvl1pPr>
              <a:defRPr>
                <a:solidFill>
                  <a:srgbClr val="C57400"/>
                </a:solidFill>
              </a:defRPr>
            </a:lvl1pPr>
          </a:lstStyle>
          <a:p>
            <a:r>
              <a:rPr lang="en-US"/>
              <a:t>Click to edit Master title style</a:t>
            </a:r>
          </a:p>
        </p:txBody>
      </p:sp>
      <p:sp>
        <p:nvSpPr>
          <p:cNvPr id="3" name="Content Placeholder 2"/>
          <p:cNvSpPr>
            <a:spLocks noGrp="1"/>
          </p:cNvSpPr>
          <p:nvPr>
            <p:ph idx="1"/>
          </p:nvPr>
        </p:nvSpPr>
        <p:spPr>
          <a:xfrm>
            <a:off x="633506" y="1416429"/>
            <a:ext cx="7881843" cy="3036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33506"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7044667" y="4733926"/>
            <a:ext cx="1536625" cy="248890"/>
          </a:xfrm>
          <a:prstGeom prst="rect">
            <a:avLst/>
          </a:prstGeom>
        </p:spPr>
      </p:pic>
      <p:cxnSp>
        <p:nvCxnSpPr>
          <p:cNvPr id="10" name="Straight Connector 9">
            <a:extLst>
              <a:ext uri="{FF2B5EF4-FFF2-40B4-BE49-F238E27FC236}">
                <a16:creationId xmlns:a16="http://schemas.microsoft.com/office/drawing/2014/main" id="{570F268C-A6C4-B54D-BE7E-F286AFAFB26A}"/>
              </a:ext>
            </a:extLst>
          </p:cNvPr>
          <p:cNvCxnSpPr>
            <a:cxnSpLocks/>
          </p:cNvCxnSpPr>
          <p:nvPr userDrawn="1"/>
        </p:nvCxnSpPr>
        <p:spPr>
          <a:xfrm flipH="1">
            <a:off x="633506" y="4631516"/>
            <a:ext cx="7881844" cy="0"/>
          </a:xfrm>
          <a:prstGeom prst="line">
            <a:avLst/>
          </a:prstGeom>
          <a:ln>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49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3506" y="511983"/>
            <a:ext cx="7881843" cy="677335"/>
          </a:xfrm>
        </p:spPr>
        <p:txBody>
          <a:bodyPr/>
          <a:lstStyle>
            <a:lvl1pPr>
              <a:defRPr>
                <a:solidFill>
                  <a:srgbClr val="6E2405"/>
                </a:solidFill>
              </a:defRPr>
            </a:lvl1pPr>
          </a:lstStyle>
          <a:p>
            <a:r>
              <a:rPr lang="en-US"/>
              <a:t>Click to edit Master title style</a:t>
            </a:r>
          </a:p>
        </p:txBody>
      </p:sp>
      <p:sp>
        <p:nvSpPr>
          <p:cNvPr id="3" name="Content Placeholder 2"/>
          <p:cNvSpPr>
            <a:spLocks noGrp="1"/>
          </p:cNvSpPr>
          <p:nvPr>
            <p:ph idx="1"/>
          </p:nvPr>
        </p:nvSpPr>
        <p:spPr>
          <a:xfrm>
            <a:off x="633506" y="1416429"/>
            <a:ext cx="7881843" cy="3036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33506"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7044667" y="4733926"/>
            <a:ext cx="1536625" cy="248890"/>
          </a:xfrm>
          <a:prstGeom prst="rect">
            <a:avLst/>
          </a:prstGeom>
        </p:spPr>
      </p:pic>
      <p:cxnSp>
        <p:nvCxnSpPr>
          <p:cNvPr id="10" name="Straight Connector 9">
            <a:extLst>
              <a:ext uri="{FF2B5EF4-FFF2-40B4-BE49-F238E27FC236}">
                <a16:creationId xmlns:a16="http://schemas.microsoft.com/office/drawing/2014/main" id="{570F268C-A6C4-B54D-BE7E-F286AFAFB26A}"/>
              </a:ext>
            </a:extLst>
          </p:cNvPr>
          <p:cNvCxnSpPr>
            <a:cxnSpLocks/>
          </p:cNvCxnSpPr>
          <p:nvPr userDrawn="1"/>
        </p:nvCxnSpPr>
        <p:spPr>
          <a:xfrm flipH="1">
            <a:off x="633506" y="4631516"/>
            <a:ext cx="7881844" cy="0"/>
          </a:xfrm>
          <a:prstGeom prst="line">
            <a:avLst/>
          </a:prstGeom>
          <a:ln>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28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39FF50-5958-7E44-8E4F-89A85F5397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15" y="0"/>
            <a:ext cx="3202323" cy="5143500"/>
          </a:xfrm>
          <a:prstGeom prst="rect">
            <a:avLst/>
          </a:prstGeom>
        </p:spPr>
      </p:pic>
      <p:sp>
        <p:nvSpPr>
          <p:cNvPr id="2" name="Title 1"/>
          <p:cNvSpPr>
            <a:spLocks noGrp="1"/>
          </p:cNvSpPr>
          <p:nvPr>
            <p:ph type="title" hasCustomPrompt="1"/>
          </p:nvPr>
        </p:nvSpPr>
        <p:spPr>
          <a:xfrm>
            <a:off x="3468226" y="511983"/>
            <a:ext cx="5047123" cy="994172"/>
          </a:xfrm>
        </p:spPr>
        <p:txBody>
          <a:bodyPr/>
          <a:lstStyle>
            <a:lvl1pPr>
              <a:defRPr>
                <a:solidFill>
                  <a:srgbClr val="5F9165"/>
                </a:solidFill>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3468227" y="1785515"/>
            <a:ext cx="5047122" cy="2743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468226"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610" t="33513" r="6765" b="37666"/>
          <a:stretch/>
        </p:blipFill>
        <p:spPr>
          <a:xfrm>
            <a:off x="7044667" y="4733926"/>
            <a:ext cx="1536625" cy="248890"/>
          </a:xfrm>
          <a:prstGeom prst="rect">
            <a:avLst/>
          </a:prstGeom>
        </p:spPr>
      </p:pic>
      <p:cxnSp>
        <p:nvCxnSpPr>
          <p:cNvPr id="10" name="Straight Connector 9">
            <a:extLst>
              <a:ext uri="{FF2B5EF4-FFF2-40B4-BE49-F238E27FC236}">
                <a16:creationId xmlns:a16="http://schemas.microsoft.com/office/drawing/2014/main" id="{570F268C-A6C4-B54D-BE7E-F286AFAFB26A}"/>
              </a:ext>
            </a:extLst>
          </p:cNvPr>
          <p:cNvCxnSpPr/>
          <p:nvPr userDrawn="1"/>
        </p:nvCxnSpPr>
        <p:spPr>
          <a:xfrm flipH="1">
            <a:off x="3468226" y="4631516"/>
            <a:ext cx="5047123" cy="0"/>
          </a:xfrm>
          <a:prstGeom prst="line">
            <a:avLst/>
          </a:prstGeom>
          <a:ln>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9D13C96A-34BB-374E-83B5-039C0A7AC011}"/>
              </a:ext>
            </a:extLst>
          </p:cNvPr>
          <p:cNvSpPr>
            <a:spLocks noGrp="1"/>
          </p:cNvSpPr>
          <p:nvPr>
            <p:ph type="pic" sz="quarter" idx="13"/>
          </p:nvPr>
        </p:nvSpPr>
        <p:spPr>
          <a:xfrm>
            <a:off x="0" y="0"/>
            <a:ext cx="3208338" cy="5143500"/>
          </a:xfrm>
          <a:noFill/>
          <a:ln>
            <a:noFill/>
          </a:ln>
          <a:effectLst/>
        </p:spPr>
        <p:txBody>
          <a:bodyPr/>
          <a:lstStyle/>
          <a:p>
            <a:endParaRPr lang="fi-FI"/>
          </a:p>
        </p:txBody>
      </p:sp>
    </p:spTree>
    <p:extLst>
      <p:ext uri="{BB962C8B-B14F-4D97-AF65-F5344CB8AC3E}">
        <p14:creationId xmlns:p14="http://schemas.microsoft.com/office/powerpoint/2010/main" val="291840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11983"/>
            <a:ext cx="5047123" cy="994172"/>
          </a:xfrm>
        </p:spPr>
        <p:txBody>
          <a:bodyPr/>
          <a:lstStyle>
            <a:lvl1pPr>
              <a:defRPr>
                <a:solidFill>
                  <a:srgbClr val="5F9165"/>
                </a:solidFill>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628651" y="1785515"/>
            <a:ext cx="5047122" cy="2743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28650"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4148044" y="4733926"/>
            <a:ext cx="1536625" cy="248890"/>
          </a:xfrm>
          <a:prstGeom prst="rect">
            <a:avLst/>
          </a:prstGeom>
        </p:spPr>
      </p:pic>
      <p:cxnSp>
        <p:nvCxnSpPr>
          <p:cNvPr id="10" name="Straight Connector 9">
            <a:extLst>
              <a:ext uri="{FF2B5EF4-FFF2-40B4-BE49-F238E27FC236}">
                <a16:creationId xmlns:a16="http://schemas.microsoft.com/office/drawing/2014/main" id="{570F268C-A6C4-B54D-BE7E-F286AFAFB26A}"/>
              </a:ext>
            </a:extLst>
          </p:cNvPr>
          <p:cNvCxnSpPr/>
          <p:nvPr userDrawn="1"/>
        </p:nvCxnSpPr>
        <p:spPr>
          <a:xfrm flipH="1">
            <a:off x="628650" y="4631516"/>
            <a:ext cx="5047123" cy="0"/>
          </a:xfrm>
          <a:prstGeom prst="line">
            <a:avLst/>
          </a:prstGeom>
          <a:ln>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979849B-1AC0-D749-B07C-6FB06D188DC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47693" y="0"/>
            <a:ext cx="3196307" cy="5143500"/>
          </a:xfrm>
          <a:prstGeom prst="rect">
            <a:avLst/>
          </a:prstGeom>
        </p:spPr>
      </p:pic>
      <p:sp>
        <p:nvSpPr>
          <p:cNvPr id="11" name="Picture Placeholder 11">
            <a:extLst>
              <a:ext uri="{FF2B5EF4-FFF2-40B4-BE49-F238E27FC236}">
                <a16:creationId xmlns:a16="http://schemas.microsoft.com/office/drawing/2014/main" id="{DFDF1276-D105-7841-95B1-1704824BE39F}"/>
              </a:ext>
            </a:extLst>
          </p:cNvPr>
          <p:cNvSpPr>
            <a:spLocks noGrp="1"/>
          </p:cNvSpPr>
          <p:nvPr>
            <p:ph type="pic" sz="quarter" idx="13"/>
          </p:nvPr>
        </p:nvSpPr>
        <p:spPr>
          <a:xfrm>
            <a:off x="5947693" y="0"/>
            <a:ext cx="3196307" cy="5143500"/>
          </a:xfrm>
          <a:noFill/>
          <a:ln>
            <a:noFill/>
          </a:ln>
          <a:effectLst/>
        </p:spPr>
        <p:txBody>
          <a:bodyPr/>
          <a:lstStyle/>
          <a:p>
            <a:endParaRPr lang="fi-FI"/>
          </a:p>
        </p:txBody>
      </p:sp>
    </p:spTree>
    <p:extLst>
      <p:ext uri="{BB962C8B-B14F-4D97-AF65-F5344CB8AC3E}">
        <p14:creationId xmlns:p14="http://schemas.microsoft.com/office/powerpoint/2010/main" val="405216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8226" y="511983"/>
            <a:ext cx="5047123" cy="994172"/>
          </a:xfrm>
        </p:spPr>
        <p:txBody>
          <a:bodyPr/>
          <a:lstStyle>
            <a:lvl1pPr>
              <a:defRPr>
                <a:solidFill>
                  <a:srgbClr val="C57400"/>
                </a:solidFill>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3468227" y="1785515"/>
            <a:ext cx="5047122" cy="2743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468226"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7044667" y="4733926"/>
            <a:ext cx="1536625" cy="248890"/>
          </a:xfrm>
          <a:prstGeom prst="rect">
            <a:avLst/>
          </a:prstGeom>
        </p:spPr>
      </p:pic>
      <p:cxnSp>
        <p:nvCxnSpPr>
          <p:cNvPr id="10" name="Straight Connector 9">
            <a:extLst>
              <a:ext uri="{FF2B5EF4-FFF2-40B4-BE49-F238E27FC236}">
                <a16:creationId xmlns:a16="http://schemas.microsoft.com/office/drawing/2014/main" id="{570F268C-A6C4-B54D-BE7E-F286AFAFB26A}"/>
              </a:ext>
            </a:extLst>
          </p:cNvPr>
          <p:cNvCxnSpPr/>
          <p:nvPr userDrawn="1"/>
        </p:nvCxnSpPr>
        <p:spPr>
          <a:xfrm flipH="1">
            <a:off x="3468226" y="4631516"/>
            <a:ext cx="5047123" cy="0"/>
          </a:xfrm>
          <a:prstGeom prst="line">
            <a:avLst/>
          </a:prstGeom>
          <a:ln>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7BD7B54-9E56-5641-BBBD-A032D26035C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202323" cy="5143500"/>
          </a:xfrm>
          <a:prstGeom prst="rect">
            <a:avLst/>
          </a:prstGeom>
        </p:spPr>
      </p:pic>
      <p:sp>
        <p:nvSpPr>
          <p:cNvPr id="11" name="Picture Placeholder 11">
            <a:extLst>
              <a:ext uri="{FF2B5EF4-FFF2-40B4-BE49-F238E27FC236}">
                <a16:creationId xmlns:a16="http://schemas.microsoft.com/office/drawing/2014/main" id="{CD7135D0-7120-024F-A056-B8F80943BBFD}"/>
              </a:ext>
            </a:extLst>
          </p:cNvPr>
          <p:cNvSpPr>
            <a:spLocks noGrp="1"/>
          </p:cNvSpPr>
          <p:nvPr>
            <p:ph type="pic" sz="quarter" idx="13"/>
          </p:nvPr>
        </p:nvSpPr>
        <p:spPr>
          <a:xfrm>
            <a:off x="-6015" y="0"/>
            <a:ext cx="3208338" cy="5143500"/>
          </a:xfrm>
          <a:noFill/>
          <a:ln>
            <a:noFill/>
          </a:ln>
          <a:effectLst/>
        </p:spPr>
        <p:txBody>
          <a:bodyPr/>
          <a:lstStyle/>
          <a:p>
            <a:endParaRPr lang="fi-FI"/>
          </a:p>
        </p:txBody>
      </p:sp>
    </p:spTree>
    <p:extLst>
      <p:ext uri="{BB962C8B-B14F-4D97-AF65-F5344CB8AC3E}">
        <p14:creationId xmlns:p14="http://schemas.microsoft.com/office/powerpoint/2010/main" val="164277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11983"/>
            <a:ext cx="5047123" cy="994172"/>
          </a:xfrm>
        </p:spPr>
        <p:txBody>
          <a:bodyPr/>
          <a:lstStyle>
            <a:lvl1pPr>
              <a:defRPr>
                <a:solidFill>
                  <a:srgbClr val="C57400"/>
                </a:solidFill>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628651" y="1785515"/>
            <a:ext cx="5047122" cy="2743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28650"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4148044" y="4733926"/>
            <a:ext cx="1536625" cy="248890"/>
          </a:xfrm>
          <a:prstGeom prst="rect">
            <a:avLst/>
          </a:prstGeom>
        </p:spPr>
      </p:pic>
      <p:cxnSp>
        <p:nvCxnSpPr>
          <p:cNvPr id="10" name="Straight Connector 9">
            <a:extLst>
              <a:ext uri="{FF2B5EF4-FFF2-40B4-BE49-F238E27FC236}">
                <a16:creationId xmlns:a16="http://schemas.microsoft.com/office/drawing/2014/main" id="{570F268C-A6C4-B54D-BE7E-F286AFAFB26A}"/>
              </a:ext>
            </a:extLst>
          </p:cNvPr>
          <p:cNvCxnSpPr/>
          <p:nvPr userDrawn="1"/>
        </p:nvCxnSpPr>
        <p:spPr>
          <a:xfrm flipH="1">
            <a:off x="628650" y="4631516"/>
            <a:ext cx="5047123" cy="0"/>
          </a:xfrm>
          <a:prstGeom prst="line">
            <a:avLst/>
          </a:prstGeom>
          <a:ln>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CFCEDE-2DAA-AF46-9DBA-FECA8843089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50573" y="0"/>
            <a:ext cx="3193427" cy="5143500"/>
          </a:xfrm>
          <a:prstGeom prst="rect">
            <a:avLst/>
          </a:prstGeom>
        </p:spPr>
      </p:pic>
      <p:sp>
        <p:nvSpPr>
          <p:cNvPr id="11" name="Picture Placeholder 11">
            <a:extLst>
              <a:ext uri="{FF2B5EF4-FFF2-40B4-BE49-F238E27FC236}">
                <a16:creationId xmlns:a16="http://schemas.microsoft.com/office/drawing/2014/main" id="{DD61BB31-2A77-7B4B-8612-1BEF2D56A31F}"/>
              </a:ext>
            </a:extLst>
          </p:cNvPr>
          <p:cNvSpPr>
            <a:spLocks noGrp="1"/>
          </p:cNvSpPr>
          <p:nvPr>
            <p:ph type="pic" sz="quarter" idx="13"/>
          </p:nvPr>
        </p:nvSpPr>
        <p:spPr>
          <a:xfrm>
            <a:off x="5933156" y="0"/>
            <a:ext cx="3208338" cy="5143500"/>
          </a:xfrm>
          <a:noFill/>
          <a:ln>
            <a:noFill/>
          </a:ln>
          <a:effectLst/>
        </p:spPr>
        <p:txBody>
          <a:bodyPr/>
          <a:lstStyle/>
          <a:p>
            <a:endParaRPr lang="fi-FI"/>
          </a:p>
        </p:txBody>
      </p:sp>
    </p:spTree>
    <p:extLst>
      <p:ext uri="{BB962C8B-B14F-4D97-AF65-F5344CB8AC3E}">
        <p14:creationId xmlns:p14="http://schemas.microsoft.com/office/powerpoint/2010/main" val="64533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8226" y="511983"/>
            <a:ext cx="5047123" cy="994172"/>
          </a:xfrm>
        </p:spPr>
        <p:txBody>
          <a:bodyPr/>
          <a:lstStyle>
            <a:lvl1pPr>
              <a:defRPr>
                <a:solidFill>
                  <a:srgbClr val="6E2405"/>
                </a:solidFill>
              </a:defRPr>
            </a:lvl1pPr>
          </a:lstStyle>
          <a:p>
            <a:r>
              <a:rPr lang="en-US"/>
              <a:t>Click to edit </a:t>
            </a:r>
            <a:br>
              <a:rPr lang="en-US"/>
            </a:br>
            <a:r>
              <a:rPr lang="en-US"/>
              <a:t>Master title style</a:t>
            </a:r>
          </a:p>
        </p:txBody>
      </p:sp>
      <p:sp>
        <p:nvSpPr>
          <p:cNvPr id="3" name="Content Placeholder 2"/>
          <p:cNvSpPr>
            <a:spLocks noGrp="1"/>
          </p:cNvSpPr>
          <p:nvPr>
            <p:ph idx="1"/>
          </p:nvPr>
        </p:nvSpPr>
        <p:spPr>
          <a:xfrm>
            <a:off x="3468227" y="1785515"/>
            <a:ext cx="5047122" cy="2743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468226" y="4767263"/>
            <a:ext cx="2057400" cy="273844"/>
          </a:xfrm>
        </p:spPr>
        <p:txBody>
          <a:bodyPr/>
          <a:lstStyle>
            <a:lvl1pPr algn="l">
              <a:defRPr>
                <a:latin typeface="Franklin Gothic Book" panose="020B0503020102020204" pitchFamily="34" charset="0"/>
              </a:defRPr>
            </a:lvl1pPr>
          </a:lstStyle>
          <a:p>
            <a:fld id="{6E8385C6-D3F1-C14D-888B-B382C0988477}" type="slidenum">
              <a:rPr lang="fi-FI" smtClean="0"/>
              <a:pPr/>
              <a:t>‹#›</a:t>
            </a:fld>
            <a:endParaRPr lang="fi-FI"/>
          </a:p>
        </p:txBody>
      </p:sp>
      <p:pic>
        <p:nvPicPr>
          <p:cNvPr id="8" name="Picture 7">
            <a:extLst>
              <a:ext uri="{FF2B5EF4-FFF2-40B4-BE49-F238E27FC236}">
                <a16:creationId xmlns:a16="http://schemas.microsoft.com/office/drawing/2014/main" id="{50C02158-514D-CE41-892D-050F0126D0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0" t="33513" r="6765" b="37666"/>
          <a:stretch/>
        </p:blipFill>
        <p:spPr>
          <a:xfrm>
            <a:off x="7044667" y="4733926"/>
            <a:ext cx="1536625" cy="248890"/>
          </a:xfrm>
          <a:prstGeom prst="rect">
            <a:avLst/>
          </a:prstGeom>
        </p:spPr>
      </p:pic>
      <p:cxnSp>
        <p:nvCxnSpPr>
          <p:cNvPr id="10" name="Straight Connector 9">
            <a:extLst>
              <a:ext uri="{FF2B5EF4-FFF2-40B4-BE49-F238E27FC236}">
                <a16:creationId xmlns:a16="http://schemas.microsoft.com/office/drawing/2014/main" id="{570F268C-A6C4-B54D-BE7E-F286AFAFB26A}"/>
              </a:ext>
            </a:extLst>
          </p:cNvPr>
          <p:cNvCxnSpPr/>
          <p:nvPr userDrawn="1"/>
        </p:nvCxnSpPr>
        <p:spPr>
          <a:xfrm flipH="1">
            <a:off x="3468226" y="4631516"/>
            <a:ext cx="5047123" cy="0"/>
          </a:xfrm>
          <a:prstGeom prst="line">
            <a:avLst/>
          </a:prstGeom>
          <a:ln>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B80CAA4-6826-7A4D-88AC-46D2EA720D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202323" cy="5143500"/>
          </a:xfrm>
          <a:prstGeom prst="rect">
            <a:avLst/>
          </a:prstGeom>
        </p:spPr>
      </p:pic>
      <p:sp>
        <p:nvSpPr>
          <p:cNvPr id="11" name="Picture Placeholder 11">
            <a:extLst>
              <a:ext uri="{FF2B5EF4-FFF2-40B4-BE49-F238E27FC236}">
                <a16:creationId xmlns:a16="http://schemas.microsoft.com/office/drawing/2014/main" id="{68D618D2-4D16-EC46-98DD-A5E4810E6A2C}"/>
              </a:ext>
            </a:extLst>
          </p:cNvPr>
          <p:cNvSpPr>
            <a:spLocks noGrp="1"/>
          </p:cNvSpPr>
          <p:nvPr>
            <p:ph type="pic" sz="quarter" idx="13"/>
          </p:nvPr>
        </p:nvSpPr>
        <p:spPr>
          <a:xfrm>
            <a:off x="0" y="0"/>
            <a:ext cx="3208338" cy="5143500"/>
          </a:xfrm>
          <a:noFill/>
          <a:ln>
            <a:noFill/>
          </a:ln>
          <a:effectLst/>
        </p:spPr>
        <p:txBody>
          <a:bodyPr/>
          <a:lstStyle/>
          <a:p>
            <a:endParaRPr lang="fi-FI"/>
          </a:p>
        </p:txBody>
      </p:sp>
    </p:spTree>
    <p:extLst>
      <p:ext uri="{BB962C8B-B14F-4D97-AF65-F5344CB8AC3E}">
        <p14:creationId xmlns:p14="http://schemas.microsoft.com/office/powerpoint/2010/main" val="364211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2EFF562-ABC2-7F45-938F-395639B352A8}" type="datetimeFigureOut">
              <a:rPr lang="fi-FI" smtClean="0"/>
              <a:t>28.4.2025</a:t>
            </a:fld>
            <a:endParaRPr lang="fi-FI"/>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E8385C6-D3F1-C14D-888B-B382C0988477}" type="slidenum">
              <a:rPr lang="fi-FI" smtClean="0"/>
              <a:t>‹#›</a:t>
            </a:fld>
            <a:endParaRPr lang="fi-FI"/>
          </a:p>
        </p:txBody>
      </p:sp>
    </p:spTree>
    <p:extLst>
      <p:ext uri="{BB962C8B-B14F-4D97-AF65-F5344CB8AC3E}">
        <p14:creationId xmlns:p14="http://schemas.microsoft.com/office/powerpoint/2010/main" val="2352809477"/>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84" r:id="rId3"/>
    <p:sldLayoutId id="2147483685" r:id="rId4"/>
    <p:sldLayoutId id="2147483662" r:id="rId5"/>
    <p:sldLayoutId id="2147483672" r:id="rId6"/>
    <p:sldLayoutId id="2147483679" r:id="rId7"/>
    <p:sldLayoutId id="2147483680" r:id="rId8"/>
    <p:sldLayoutId id="2147483681" r:id="rId9"/>
    <p:sldLayoutId id="2147483682" r:id="rId10"/>
    <p:sldLayoutId id="2147483673" r:id="rId11"/>
    <p:sldLayoutId id="2147483674" r:id="rId12"/>
    <p:sldLayoutId id="2147483677" r:id="rId13"/>
    <p:sldLayoutId id="2147483678" r:id="rId14"/>
    <p:sldLayoutId id="2147483675" r:id="rId15"/>
    <p:sldLayoutId id="2147483676" r:id="rId16"/>
    <p:sldLayoutId id="2147483686" r:id="rId17"/>
  </p:sldLayoutIdLst>
  <p:txStyles>
    <p:titleStyle>
      <a:lvl1pPr algn="l" defTabSz="685800" rtl="0" eaLnBrk="1" latinLnBrk="0" hangingPunct="1">
        <a:lnSpc>
          <a:spcPct val="90000"/>
        </a:lnSpc>
        <a:spcBef>
          <a:spcPct val="0"/>
        </a:spcBef>
        <a:buNone/>
        <a:defRPr sz="4000" b="0" i="0" kern="1200" spc="-15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motiva.fi/files/897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pihla.fi/app/uploads/sites/2/2020/10/onnistu-taloyhtion-ikkunaremontissa.pdf" TargetMode="External"/><Relationship Id="rId1" Type="http://schemas.openxmlformats.org/officeDocument/2006/relationships/slideLayout" Target="../slideLayouts/slideLayout8.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2" Type="http://schemas.openxmlformats.org/officeDocument/2006/relationships/hyperlink" Target="mailto:jani.harja@pihla-tiivi.fi"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ym.fi/fi-FI/Maankaytto_ja_rakentaminen/Lainsaadanto_ja_ohjeet/Rakentamismaarayskokoelma"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ssuu.com/mediat/docs/taloyhtion_energiakirja"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ssuu.com/mediat/docs/taloyhtion_energiakirj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53B353-D61B-3847-B41F-792201476F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9144001" cy="5143500"/>
          </a:xfrm>
          <a:prstGeom prst="rect">
            <a:avLst/>
          </a:prstGeom>
        </p:spPr>
      </p:pic>
      <p:sp>
        <p:nvSpPr>
          <p:cNvPr id="6" name="Rectangle 5">
            <a:extLst>
              <a:ext uri="{FF2B5EF4-FFF2-40B4-BE49-F238E27FC236}">
                <a16:creationId xmlns:a16="http://schemas.microsoft.com/office/drawing/2014/main" id="{19150B73-76EE-9A4A-9B52-92D62A0ECFE9}"/>
              </a:ext>
            </a:extLst>
          </p:cNvPr>
          <p:cNvSpPr/>
          <p:nvPr/>
        </p:nvSpPr>
        <p:spPr>
          <a:xfrm>
            <a:off x="0" y="-1890"/>
            <a:ext cx="3940629" cy="514539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C72256CB-6F70-2F47-A7FD-CF6C71181F3B}"/>
              </a:ext>
            </a:extLst>
          </p:cNvPr>
          <p:cNvSpPr>
            <a:spLocks noGrp="1"/>
          </p:cNvSpPr>
          <p:nvPr>
            <p:ph type="ctrTitle"/>
          </p:nvPr>
        </p:nvSpPr>
        <p:spPr>
          <a:xfrm>
            <a:off x="20388" y="1255882"/>
            <a:ext cx="3940629" cy="1465546"/>
          </a:xfrm>
        </p:spPr>
        <p:txBody>
          <a:bodyPr>
            <a:normAutofit fontScale="90000"/>
          </a:bodyPr>
          <a:lstStyle/>
          <a:p>
            <a:r>
              <a:rPr lang="fi-FI" sz="4000" dirty="0">
                <a:solidFill>
                  <a:srgbClr val="5F9165"/>
                </a:solidFill>
              </a:rPr>
              <a:t>Ikkunoiden energiankulutus taloyhtiöissä</a:t>
            </a:r>
          </a:p>
        </p:txBody>
      </p:sp>
      <p:sp>
        <p:nvSpPr>
          <p:cNvPr id="3" name="Subtitle 2">
            <a:extLst>
              <a:ext uri="{FF2B5EF4-FFF2-40B4-BE49-F238E27FC236}">
                <a16:creationId xmlns:a16="http://schemas.microsoft.com/office/drawing/2014/main" id="{F2BFAF29-EE21-BB4C-9506-DE39E294DC09}"/>
              </a:ext>
            </a:extLst>
          </p:cNvPr>
          <p:cNvSpPr>
            <a:spLocks noGrp="1"/>
          </p:cNvSpPr>
          <p:nvPr>
            <p:ph type="subTitle" idx="1"/>
          </p:nvPr>
        </p:nvSpPr>
        <p:spPr>
          <a:xfrm>
            <a:off x="526187" y="2824042"/>
            <a:ext cx="2837500" cy="837037"/>
          </a:xfrm>
        </p:spPr>
        <p:txBody>
          <a:bodyPr>
            <a:normAutofit/>
          </a:bodyPr>
          <a:lstStyle/>
          <a:p>
            <a:pPr algn="l"/>
            <a:endParaRPr lang="fi-FI" sz="1600" dirty="0">
              <a:solidFill>
                <a:srgbClr val="333333"/>
              </a:solidFill>
              <a:latin typeface="Franklin Gothic Medium" panose="020B0603020102020204" pitchFamily="34" charset="0"/>
            </a:endParaRPr>
          </a:p>
        </p:txBody>
      </p:sp>
      <p:pic>
        <p:nvPicPr>
          <p:cNvPr id="10" name="Picture 9">
            <a:extLst>
              <a:ext uri="{FF2B5EF4-FFF2-40B4-BE49-F238E27FC236}">
                <a16:creationId xmlns:a16="http://schemas.microsoft.com/office/drawing/2014/main" id="{902D8CB8-F422-824B-AACD-F7CF32C3F5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10" t="33513" r="6765" b="37666"/>
          <a:stretch/>
        </p:blipFill>
        <p:spPr>
          <a:xfrm>
            <a:off x="535009" y="4313789"/>
            <a:ext cx="1674792" cy="271269"/>
          </a:xfrm>
          <a:prstGeom prst="rect">
            <a:avLst/>
          </a:prstGeom>
        </p:spPr>
      </p:pic>
    </p:spTree>
    <p:extLst>
      <p:ext uri="{BB962C8B-B14F-4D97-AF65-F5344CB8AC3E}">
        <p14:creationId xmlns:p14="http://schemas.microsoft.com/office/powerpoint/2010/main" val="3577436329"/>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38DAF6-EC94-3A9B-179C-3C1FFF569D27}"/>
              </a:ext>
            </a:extLst>
          </p:cNvPr>
          <p:cNvSpPr>
            <a:spLocks noGrp="1"/>
          </p:cNvSpPr>
          <p:nvPr>
            <p:ph type="title"/>
          </p:nvPr>
        </p:nvSpPr>
        <p:spPr/>
        <p:txBody>
          <a:bodyPr/>
          <a:lstStyle/>
          <a:p>
            <a:r>
              <a:rPr lang="fi-FI" dirty="0"/>
              <a:t>Energiansäästöä tutkitusti</a:t>
            </a:r>
          </a:p>
        </p:txBody>
      </p:sp>
      <p:sp>
        <p:nvSpPr>
          <p:cNvPr id="3" name="Sisällön paikkamerkki 2">
            <a:extLst>
              <a:ext uri="{FF2B5EF4-FFF2-40B4-BE49-F238E27FC236}">
                <a16:creationId xmlns:a16="http://schemas.microsoft.com/office/drawing/2014/main" id="{725BAC5C-FD38-C0AE-DBDA-42ED3465D4B4}"/>
              </a:ext>
            </a:extLst>
          </p:cNvPr>
          <p:cNvSpPr>
            <a:spLocks noGrp="1"/>
          </p:cNvSpPr>
          <p:nvPr>
            <p:ph idx="1"/>
          </p:nvPr>
        </p:nvSpPr>
        <p:spPr>
          <a:xfrm>
            <a:off x="633506" y="1416429"/>
            <a:ext cx="8181310" cy="3036041"/>
          </a:xfrm>
        </p:spPr>
        <p:txBody>
          <a:bodyPr/>
          <a:lstStyle/>
          <a:p>
            <a:r>
              <a:rPr lang="fi-FI" sz="1800" dirty="0"/>
              <a:t>Motiva Services Oy on tutkinut yli 20 saman ikkunavalmistajan toteuttamaa ikkunaremonttikohdetta, joihin oli samalla asennettu ilmanvaihdon ohjaus. Vertailu osoitti, että keskimääräinen lämmitysenergian säästö oli 14,7 % tarkasteltaessa aikaa 12 kk ennen ja 12 kk jälkeen ikkunaremontin </a:t>
            </a:r>
          </a:p>
          <a:p>
            <a:endParaRPr lang="fi-FI" sz="1800" dirty="0"/>
          </a:p>
          <a:p>
            <a:endParaRPr lang="fi-FI" sz="1800" dirty="0"/>
          </a:p>
          <a:p>
            <a:endParaRPr lang="fi-FI" sz="1800" dirty="0"/>
          </a:p>
          <a:p>
            <a:endParaRPr lang="fi-FI" sz="1800" dirty="0"/>
          </a:p>
          <a:p>
            <a:r>
              <a:rPr lang="fi-FI" sz="1800" dirty="0"/>
              <a:t>Motiva, </a:t>
            </a:r>
            <a:r>
              <a:rPr lang="fi-FI" sz="1800" dirty="0">
                <a:hlinkClick r:id="rId2"/>
              </a:rPr>
              <a:t>http://www.motiva.fi/files/8972/</a:t>
            </a:r>
            <a:endParaRPr lang="fi-FI" sz="1800" dirty="0"/>
          </a:p>
          <a:p>
            <a:endParaRPr lang="fi-FI" dirty="0"/>
          </a:p>
        </p:txBody>
      </p:sp>
      <p:pic>
        <p:nvPicPr>
          <p:cNvPr id="4" name="Kuva 3">
            <a:extLst>
              <a:ext uri="{FF2B5EF4-FFF2-40B4-BE49-F238E27FC236}">
                <a16:creationId xmlns:a16="http://schemas.microsoft.com/office/drawing/2014/main" id="{885A113E-1BED-CA32-76AA-001A6908BF25}"/>
              </a:ext>
            </a:extLst>
          </p:cNvPr>
          <p:cNvPicPr>
            <a:picLocks noChangeAspect="1"/>
          </p:cNvPicPr>
          <p:nvPr/>
        </p:nvPicPr>
        <p:blipFill>
          <a:blip r:embed="rId3"/>
          <a:stretch>
            <a:fillRect/>
          </a:stretch>
        </p:blipFill>
        <p:spPr>
          <a:xfrm>
            <a:off x="5557744" y="3170351"/>
            <a:ext cx="2952750" cy="1552575"/>
          </a:xfrm>
          <a:prstGeom prst="rect">
            <a:avLst/>
          </a:prstGeom>
        </p:spPr>
      </p:pic>
    </p:spTree>
    <p:extLst>
      <p:ext uri="{BB962C8B-B14F-4D97-AF65-F5344CB8AC3E}">
        <p14:creationId xmlns:p14="http://schemas.microsoft.com/office/powerpoint/2010/main" val="97839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1218F779-B145-4799-9E36-9BE92BEB7204}"/>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Lst>
          </a:blip>
          <a:srcRect t="15730"/>
          <a:stretch/>
        </p:blipFill>
        <p:spPr>
          <a:xfrm>
            <a:off x="90071" y="-6917"/>
            <a:ext cx="9143980" cy="5143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kstiruutu 4">
            <a:extLst>
              <a:ext uri="{FF2B5EF4-FFF2-40B4-BE49-F238E27FC236}">
                <a16:creationId xmlns:a16="http://schemas.microsoft.com/office/drawing/2014/main" id="{477A9B0B-09F4-363D-4541-9CBBA298C9A1}"/>
              </a:ext>
            </a:extLst>
          </p:cNvPr>
          <p:cNvSpPr txBox="1"/>
          <p:nvPr/>
        </p:nvSpPr>
        <p:spPr>
          <a:xfrm>
            <a:off x="796636" y="1094509"/>
            <a:ext cx="7779328" cy="3693319"/>
          </a:xfrm>
          <a:prstGeom prst="rect">
            <a:avLst/>
          </a:prstGeom>
          <a:noFill/>
        </p:spPr>
        <p:txBody>
          <a:bodyPr wrap="square" rtlCol="0">
            <a:spAutoFit/>
          </a:bodyPr>
          <a:lstStyle/>
          <a:p>
            <a:pPr algn="ctr"/>
            <a:r>
              <a:rPr lang="fi-FI" sz="5400" b="1" i="0" dirty="0">
                <a:solidFill>
                  <a:schemeClr val="accent6"/>
                </a:solidFill>
                <a:effectLst/>
                <a:latin typeface="proxima-nova"/>
              </a:rPr>
              <a:t>Pihla Huoltopalvelu taloyhtiöille –</a:t>
            </a:r>
            <a:br>
              <a:rPr lang="fi-FI" sz="5400" b="1" i="0" dirty="0">
                <a:solidFill>
                  <a:schemeClr val="accent6"/>
                </a:solidFill>
                <a:effectLst/>
                <a:latin typeface="proxima-nova"/>
              </a:rPr>
            </a:br>
            <a:r>
              <a:rPr lang="fi-FI" sz="5400" b="1" i="0" dirty="0">
                <a:solidFill>
                  <a:schemeClr val="accent6"/>
                </a:solidFill>
                <a:effectLst/>
                <a:latin typeface="proxima-nova"/>
              </a:rPr>
              <a:t>Jopa laadukkain ikkuna vaatii huoltoa</a:t>
            </a:r>
          </a:p>
          <a:p>
            <a:endParaRPr lang="fi-FI" dirty="0"/>
          </a:p>
        </p:txBody>
      </p:sp>
    </p:spTree>
    <p:extLst>
      <p:ext uri="{BB962C8B-B14F-4D97-AF65-F5344CB8AC3E}">
        <p14:creationId xmlns:p14="http://schemas.microsoft.com/office/powerpoint/2010/main" val="13207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7CA08C-53EB-41DB-80FF-6DE55663EF44}"/>
              </a:ext>
            </a:extLst>
          </p:cNvPr>
          <p:cNvSpPr>
            <a:spLocks noGrp="1"/>
          </p:cNvSpPr>
          <p:nvPr>
            <p:ph type="title"/>
          </p:nvPr>
        </p:nvSpPr>
        <p:spPr/>
        <p:txBody>
          <a:bodyPr/>
          <a:lstStyle/>
          <a:p>
            <a:r>
              <a:rPr lang="fi-FI" sz="3600" dirty="0"/>
              <a:t>Kunnostus</a:t>
            </a:r>
            <a:r>
              <a:rPr lang="fi-FI" dirty="0"/>
              <a:t>, huolto vai ikkunaremontti</a:t>
            </a:r>
          </a:p>
        </p:txBody>
      </p:sp>
      <p:graphicFrame>
        <p:nvGraphicFramePr>
          <p:cNvPr id="6" name="Sisällön paikkamerkki 5">
            <a:extLst>
              <a:ext uri="{FF2B5EF4-FFF2-40B4-BE49-F238E27FC236}">
                <a16:creationId xmlns:a16="http://schemas.microsoft.com/office/drawing/2014/main" id="{D6D99DA9-A0FF-4B0D-B554-39AC009660FD}"/>
              </a:ext>
            </a:extLst>
          </p:cNvPr>
          <p:cNvGraphicFramePr>
            <a:graphicFrameLocks noGrp="1"/>
          </p:cNvGraphicFramePr>
          <p:nvPr>
            <p:ph idx="1"/>
          </p:nvPr>
        </p:nvGraphicFramePr>
        <p:xfrm>
          <a:off x="1832293" y="1416050"/>
          <a:ext cx="6742747" cy="1566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Nuoli: Oikea 7">
            <a:extLst>
              <a:ext uri="{FF2B5EF4-FFF2-40B4-BE49-F238E27FC236}">
                <a16:creationId xmlns:a16="http://schemas.microsoft.com/office/drawing/2014/main" id="{BA0CC6FF-1771-4E2C-9422-DE072BD66885}"/>
              </a:ext>
            </a:extLst>
          </p:cNvPr>
          <p:cNvSpPr/>
          <p:nvPr/>
        </p:nvSpPr>
        <p:spPr>
          <a:xfrm>
            <a:off x="280416" y="1808480"/>
            <a:ext cx="1442720" cy="808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Tyypilliset työt:</a:t>
            </a:r>
          </a:p>
        </p:txBody>
      </p:sp>
      <p:sp>
        <p:nvSpPr>
          <p:cNvPr id="9" name="Nuoli: Oikea 8">
            <a:extLst>
              <a:ext uri="{FF2B5EF4-FFF2-40B4-BE49-F238E27FC236}">
                <a16:creationId xmlns:a16="http://schemas.microsoft.com/office/drawing/2014/main" id="{5B4DAD8C-A4EC-4992-B1EC-0CE0F0BF8137}"/>
              </a:ext>
            </a:extLst>
          </p:cNvPr>
          <p:cNvSpPr/>
          <p:nvPr/>
        </p:nvSpPr>
        <p:spPr>
          <a:xfrm>
            <a:off x="280416" y="3236378"/>
            <a:ext cx="1442720" cy="808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Miksi tehdään:</a:t>
            </a:r>
          </a:p>
        </p:txBody>
      </p:sp>
      <p:sp>
        <p:nvSpPr>
          <p:cNvPr id="11" name="Suorakulmio 10">
            <a:extLst>
              <a:ext uri="{FF2B5EF4-FFF2-40B4-BE49-F238E27FC236}">
                <a16:creationId xmlns:a16="http://schemas.microsoft.com/office/drawing/2014/main" id="{FC86B096-741E-4093-A902-71D58519900D}"/>
              </a:ext>
            </a:extLst>
          </p:cNvPr>
          <p:cNvSpPr/>
          <p:nvPr/>
        </p:nvSpPr>
        <p:spPr>
          <a:xfrm>
            <a:off x="4177220" y="2856992"/>
            <a:ext cx="2052891" cy="1566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i-FI" sz="1200" dirty="0">
                <a:solidFill>
                  <a:schemeClr val="bg1"/>
                </a:solidFill>
              </a:rPr>
              <a:t>Halutaan pidentää ikkunan elinkaarta.</a:t>
            </a:r>
          </a:p>
          <a:p>
            <a:pPr marL="171450" indent="-171450">
              <a:buFont typeface="Arial" panose="020B0604020202020204" pitchFamily="34" charset="0"/>
              <a:buChar char="•"/>
            </a:pPr>
            <a:r>
              <a:rPr lang="fi-FI" sz="1200" dirty="0">
                <a:solidFill>
                  <a:schemeClr val="bg1"/>
                </a:solidFill>
              </a:rPr>
              <a:t>Säilyttää ikkunan alkuperäiset ominaisuudet.</a:t>
            </a:r>
          </a:p>
          <a:p>
            <a:pPr marL="171450" indent="-171450">
              <a:buFont typeface="Arial" panose="020B0604020202020204" pitchFamily="34" charset="0"/>
              <a:buChar char="•"/>
            </a:pPr>
            <a:r>
              <a:rPr lang="fi-FI" sz="1200" dirty="0">
                <a:solidFill>
                  <a:schemeClr val="bg1"/>
                </a:solidFill>
              </a:rPr>
              <a:t>Käytettävyys, ulkonäkö, energiatehokkuus yms.</a:t>
            </a:r>
          </a:p>
        </p:txBody>
      </p:sp>
      <p:sp>
        <p:nvSpPr>
          <p:cNvPr id="12" name="Suorakulmio 11">
            <a:extLst>
              <a:ext uri="{FF2B5EF4-FFF2-40B4-BE49-F238E27FC236}">
                <a16:creationId xmlns:a16="http://schemas.microsoft.com/office/drawing/2014/main" id="{267D5D48-A88C-4800-9828-23C2AD60E1C1}"/>
              </a:ext>
            </a:extLst>
          </p:cNvPr>
          <p:cNvSpPr/>
          <p:nvPr/>
        </p:nvSpPr>
        <p:spPr>
          <a:xfrm>
            <a:off x="6522147" y="2856992"/>
            <a:ext cx="2052891" cy="1566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i-FI" sz="1200" dirty="0">
                <a:solidFill>
                  <a:schemeClr val="bg1"/>
                </a:solidFill>
              </a:rPr>
              <a:t>Huolto ja kunnostus ei ole taloudellisesti järkevää</a:t>
            </a:r>
          </a:p>
          <a:p>
            <a:pPr marL="171450" indent="-171450">
              <a:buFont typeface="Arial" panose="020B0604020202020204" pitchFamily="34" charset="0"/>
              <a:buChar char="•"/>
            </a:pPr>
            <a:r>
              <a:rPr lang="fi-FI" sz="1200" dirty="0">
                <a:solidFill>
                  <a:schemeClr val="bg1"/>
                </a:solidFill>
              </a:rPr>
              <a:t>Halutaan taloudellisemmat ikkunat</a:t>
            </a:r>
          </a:p>
          <a:p>
            <a:pPr marL="171450" indent="-171450">
              <a:buFont typeface="Arial" panose="020B0604020202020204" pitchFamily="34" charset="0"/>
              <a:buChar char="•"/>
            </a:pPr>
            <a:r>
              <a:rPr lang="fi-FI" sz="1200" dirty="0">
                <a:solidFill>
                  <a:schemeClr val="bg1"/>
                </a:solidFill>
              </a:rPr>
              <a:t>Tarvetta kunnostaa samalla julkisivua tai ikkunoihin liittyviä rakenteita</a:t>
            </a:r>
          </a:p>
        </p:txBody>
      </p:sp>
      <p:sp>
        <p:nvSpPr>
          <p:cNvPr id="13" name="Suorakulmio 12">
            <a:extLst>
              <a:ext uri="{FF2B5EF4-FFF2-40B4-BE49-F238E27FC236}">
                <a16:creationId xmlns:a16="http://schemas.microsoft.com/office/drawing/2014/main" id="{CB0BA82B-7D1C-470B-BFE9-924EE2373A56}"/>
              </a:ext>
            </a:extLst>
          </p:cNvPr>
          <p:cNvSpPr/>
          <p:nvPr/>
        </p:nvSpPr>
        <p:spPr>
          <a:xfrm>
            <a:off x="1832293" y="2856992"/>
            <a:ext cx="2052891" cy="1566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i-FI" sz="1200" dirty="0">
                <a:solidFill>
                  <a:schemeClr val="bg1"/>
                </a:solidFill>
              </a:rPr>
              <a:t>Suojeltu julkisivu tai historiallinen arvo</a:t>
            </a:r>
          </a:p>
          <a:p>
            <a:pPr marL="171450" indent="-171450">
              <a:buFont typeface="Arial" panose="020B0604020202020204" pitchFamily="34" charset="0"/>
              <a:buChar char="•"/>
            </a:pPr>
            <a:r>
              <a:rPr lang="fi-FI" sz="1200" dirty="0">
                <a:solidFill>
                  <a:schemeClr val="bg1"/>
                </a:solidFill>
              </a:rPr>
              <a:t>Energiataloudellisuus ei tässä vaiheessa merkittävässä asemassa</a:t>
            </a:r>
          </a:p>
          <a:p>
            <a:pPr marL="171450" indent="-171450">
              <a:buFont typeface="Arial" panose="020B0604020202020204" pitchFamily="34" charset="0"/>
              <a:buChar char="•"/>
            </a:pPr>
            <a:r>
              <a:rPr lang="fi-FI" sz="1200" dirty="0">
                <a:solidFill>
                  <a:schemeClr val="bg1"/>
                </a:solidFill>
              </a:rPr>
              <a:t>Ei saa vaihtaa tai ei haluta vaihtaa, halutaan säilyttää alkuperäisenä</a:t>
            </a:r>
          </a:p>
        </p:txBody>
      </p:sp>
    </p:spTree>
    <p:extLst>
      <p:ext uri="{BB962C8B-B14F-4D97-AF65-F5344CB8AC3E}">
        <p14:creationId xmlns:p14="http://schemas.microsoft.com/office/powerpoint/2010/main" val="378053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7CA08C-53EB-41DB-80FF-6DE55663EF44}"/>
              </a:ext>
            </a:extLst>
          </p:cNvPr>
          <p:cNvSpPr>
            <a:spLocks noGrp="1"/>
          </p:cNvSpPr>
          <p:nvPr>
            <p:ph type="title"/>
          </p:nvPr>
        </p:nvSpPr>
        <p:spPr/>
        <p:txBody>
          <a:bodyPr/>
          <a:lstStyle/>
          <a:p>
            <a:r>
              <a:rPr lang="fi-FI" sz="3600" dirty="0"/>
              <a:t>Kunnostus</a:t>
            </a:r>
            <a:r>
              <a:rPr lang="fi-FI" dirty="0"/>
              <a:t>, huolto vai ikkunaremontti</a:t>
            </a:r>
          </a:p>
        </p:txBody>
      </p:sp>
      <p:sp>
        <p:nvSpPr>
          <p:cNvPr id="8" name="Nuoli: Oikea 7">
            <a:extLst>
              <a:ext uri="{FF2B5EF4-FFF2-40B4-BE49-F238E27FC236}">
                <a16:creationId xmlns:a16="http://schemas.microsoft.com/office/drawing/2014/main" id="{BA0CC6FF-1771-4E2C-9422-DE072BD66885}"/>
              </a:ext>
            </a:extLst>
          </p:cNvPr>
          <p:cNvSpPr/>
          <p:nvPr/>
        </p:nvSpPr>
        <p:spPr>
          <a:xfrm>
            <a:off x="280416" y="1808480"/>
            <a:ext cx="1442720" cy="808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Tyypilliset työt:</a:t>
            </a:r>
          </a:p>
        </p:txBody>
      </p:sp>
      <p:sp>
        <p:nvSpPr>
          <p:cNvPr id="9" name="Nuoli: Oikea 8">
            <a:extLst>
              <a:ext uri="{FF2B5EF4-FFF2-40B4-BE49-F238E27FC236}">
                <a16:creationId xmlns:a16="http://schemas.microsoft.com/office/drawing/2014/main" id="{5B4DAD8C-A4EC-4992-B1EC-0CE0F0BF8137}"/>
              </a:ext>
            </a:extLst>
          </p:cNvPr>
          <p:cNvSpPr/>
          <p:nvPr/>
        </p:nvSpPr>
        <p:spPr>
          <a:xfrm>
            <a:off x="280416" y="3236378"/>
            <a:ext cx="1442720" cy="808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Miksi tehdään:</a:t>
            </a:r>
          </a:p>
        </p:txBody>
      </p:sp>
      <p:pic>
        <p:nvPicPr>
          <p:cNvPr id="5" name="Kuva 4">
            <a:extLst>
              <a:ext uri="{FF2B5EF4-FFF2-40B4-BE49-F238E27FC236}">
                <a16:creationId xmlns:a16="http://schemas.microsoft.com/office/drawing/2014/main" id="{26D90689-9D20-467C-B47B-276A32BC68B2}"/>
              </a:ext>
            </a:extLst>
          </p:cNvPr>
          <p:cNvPicPr>
            <a:picLocks noChangeAspect="1"/>
          </p:cNvPicPr>
          <p:nvPr/>
        </p:nvPicPr>
        <p:blipFill rotWithShape="1">
          <a:blip r:embed="rId2"/>
          <a:srcRect l="746"/>
          <a:stretch/>
        </p:blipFill>
        <p:spPr>
          <a:xfrm>
            <a:off x="3385312" y="1294568"/>
            <a:ext cx="4738624" cy="3270364"/>
          </a:xfrm>
          <a:prstGeom prst="rect">
            <a:avLst/>
          </a:prstGeom>
        </p:spPr>
      </p:pic>
      <p:pic>
        <p:nvPicPr>
          <p:cNvPr id="10" name="Kuva 9">
            <a:extLst>
              <a:ext uri="{FF2B5EF4-FFF2-40B4-BE49-F238E27FC236}">
                <a16:creationId xmlns:a16="http://schemas.microsoft.com/office/drawing/2014/main" id="{17A1DC2A-2816-443A-B99C-635B8495BC36}"/>
              </a:ext>
            </a:extLst>
          </p:cNvPr>
          <p:cNvPicPr>
            <a:picLocks noChangeAspect="1"/>
          </p:cNvPicPr>
          <p:nvPr/>
        </p:nvPicPr>
        <p:blipFill>
          <a:blip r:embed="rId3"/>
          <a:stretch>
            <a:fillRect/>
          </a:stretch>
        </p:blipFill>
        <p:spPr>
          <a:xfrm>
            <a:off x="1993832" y="2044192"/>
            <a:ext cx="1171729" cy="1657350"/>
          </a:xfrm>
          <a:prstGeom prst="rect">
            <a:avLst/>
          </a:prstGeom>
        </p:spPr>
      </p:pic>
      <p:sp>
        <p:nvSpPr>
          <p:cNvPr id="16" name="Suorakulmio 15">
            <a:extLst>
              <a:ext uri="{FF2B5EF4-FFF2-40B4-BE49-F238E27FC236}">
                <a16:creationId xmlns:a16="http://schemas.microsoft.com/office/drawing/2014/main" id="{C18A19EE-192D-43C5-9F13-806B9CDF94FA}"/>
              </a:ext>
            </a:extLst>
          </p:cNvPr>
          <p:cNvSpPr/>
          <p:nvPr/>
        </p:nvSpPr>
        <p:spPr>
          <a:xfrm>
            <a:off x="1918208" y="1999488"/>
            <a:ext cx="1341120" cy="1792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702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8C4876-90E1-4A14-B6B2-E2F7EB4D2564}"/>
              </a:ext>
            </a:extLst>
          </p:cNvPr>
          <p:cNvSpPr>
            <a:spLocks noGrp="1"/>
          </p:cNvSpPr>
          <p:nvPr>
            <p:ph type="title"/>
          </p:nvPr>
        </p:nvSpPr>
        <p:spPr>
          <a:xfrm>
            <a:off x="633506" y="597327"/>
            <a:ext cx="7881843" cy="677335"/>
          </a:xfrm>
        </p:spPr>
        <p:txBody>
          <a:bodyPr>
            <a:normAutofit fontScale="90000"/>
          </a:bodyPr>
          <a:lstStyle/>
          <a:p>
            <a:r>
              <a:rPr lang="fi-FI" dirty="0"/>
              <a:t>Mistä tiedän, onko tarve huollolle vai ikkunaremontille?</a:t>
            </a:r>
            <a:br>
              <a:rPr lang="fi-FI" sz="4000" dirty="0">
                <a:effectLst/>
                <a:latin typeface="Calibri" panose="020F0502020204030204" pitchFamily="34" charset="0"/>
                <a:ea typeface="Calibri" panose="020F0502020204030204" pitchFamily="34" charset="0"/>
              </a:rPr>
            </a:br>
            <a:endParaRPr lang="fi-FI" dirty="0"/>
          </a:p>
        </p:txBody>
      </p:sp>
      <p:sp>
        <p:nvSpPr>
          <p:cNvPr id="3" name="Sisällön paikkamerkki 2">
            <a:extLst>
              <a:ext uri="{FF2B5EF4-FFF2-40B4-BE49-F238E27FC236}">
                <a16:creationId xmlns:a16="http://schemas.microsoft.com/office/drawing/2014/main" id="{9261F749-F0FA-4627-9D80-363576F48066}"/>
              </a:ext>
            </a:extLst>
          </p:cNvPr>
          <p:cNvSpPr>
            <a:spLocks noGrp="1"/>
          </p:cNvSpPr>
          <p:nvPr>
            <p:ph idx="1"/>
          </p:nvPr>
        </p:nvSpPr>
        <p:spPr>
          <a:xfrm>
            <a:off x="633507" y="1416429"/>
            <a:ext cx="4580606" cy="3036041"/>
          </a:xfrm>
        </p:spPr>
        <p:txBody>
          <a:bodyPr>
            <a:normAutofit/>
          </a:bodyPr>
          <a:lstStyle/>
          <a:p>
            <a:pPr marL="285750" indent="-285750">
              <a:buFont typeface="Arial" panose="020B0604020202020204" pitchFamily="34" charset="0"/>
              <a:buChar char="•"/>
            </a:pPr>
            <a:endParaRPr lang="fi-FI"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fi-FI" sz="1400" dirty="0">
                <a:effectLst/>
                <a:ea typeface="Calibri" panose="020F0502020204030204" pitchFamily="34" charset="0"/>
              </a:rPr>
              <a:t>Jos kohteesta ei ole tarkempaa tietoa, mitä korjauksia ja kuinka paljon pitäisi tehdä, yhtenä vaihtoehtona tarjoamme huoltokartoituspalvelun</a:t>
            </a:r>
          </a:p>
          <a:p>
            <a:pPr marL="285750" indent="-285750">
              <a:buFont typeface="Arial" panose="020B0604020202020204" pitchFamily="34" charset="0"/>
              <a:buChar char="•"/>
            </a:pPr>
            <a:r>
              <a:rPr lang="fi-FI" sz="1400" dirty="0"/>
              <a:t>Huoltokartoituksen  jälkeen asiakas tietää ikkuna/ovituotteidensa kunnon tai mahdollisen huoltotarpeen, sekä saa sitovan tarjouksen tarvittavista huoltotöistä</a:t>
            </a:r>
          </a:p>
          <a:p>
            <a:pPr marL="285750" indent="-285750">
              <a:buFont typeface="Arial" panose="020B0604020202020204" pitchFamily="34" charset="0"/>
              <a:buChar char="•"/>
            </a:pPr>
            <a:r>
              <a:rPr lang="fi-FI" sz="1400" dirty="0"/>
              <a:t>Kartoituksen perusteella voidaan myös päätyä suosittelemaan ikkunoiden vaihtoa mikäli huoltaminen ei ole järkevää</a:t>
            </a:r>
          </a:p>
          <a:p>
            <a:pPr marL="285750" indent="-285750">
              <a:buFont typeface="Arial" panose="020B0604020202020204" pitchFamily="34" charset="0"/>
              <a:buChar char="•"/>
            </a:pPr>
            <a:endParaRPr lang="fi-FI" sz="1800" dirty="0">
              <a:effectLst/>
              <a:latin typeface="Calibri" panose="020F0502020204030204" pitchFamily="34" charset="0"/>
              <a:ea typeface="Calibri" panose="020F0502020204030204" pitchFamily="34" charset="0"/>
            </a:endParaRPr>
          </a:p>
          <a:p>
            <a:endParaRPr lang="fi-FI" sz="1800" dirty="0">
              <a:latin typeface="Calibri" panose="020F0502020204030204" pitchFamily="34" charset="0"/>
            </a:endParaRPr>
          </a:p>
        </p:txBody>
      </p:sp>
      <p:pic>
        <p:nvPicPr>
          <p:cNvPr id="5" name="Kuva 4">
            <a:extLst>
              <a:ext uri="{FF2B5EF4-FFF2-40B4-BE49-F238E27FC236}">
                <a16:creationId xmlns:a16="http://schemas.microsoft.com/office/drawing/2014/main" id="{3518BE78-D50D-416E-9C94-8A7682268EA2}"/>
              </a:ext>
            </a:extLst>
          </p:cNvPr>
          <p:cNvPicPr>
            <a:picLocks noChangeAspect="1"/>
          </p:cNvPicPr>
          <p:nvPr/>
        </p:nvPicPr>
        <p:blipFill>
          <a:blip r:embed="rId2"/>
          <a:stretch>
            <a:fillRect/>
          </a:stretch>
        </p:blipFill>
        <p:spPr>
          <a:xfrm>
            <a:off x="5988416" y="1015999"/>
            <a:ext cx="2381505" cy="3389377"/>
          </a:xfrm>
          <a:prstGeom prst="rect">
            <a:avLst/>
          </a:prstGeom>
          <a:ln>
            <a:solidFill>
              <a:schemeClr val="tx1"/>
            </a:solidFill>
          </a:ln>
        </p:spPr>
      </p:pic>
    </p:spTree>
    <p:extLst>
      <p:ext uri="{BB962C8B-B14F-4D97-AF65-F5344CB8AC3E}">
        <p14:creationId xmlns:p14="http://schemas.microsoft.com/office/powerpoint/2010/main" val="498579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A29EFB-9393-4E7A-ACEA-44951CA1E2D3}"/>
              </a:ext>
            </a:extLst>
          </p:cNvPr>
          <p:cNvSpPr>
            <a:spLocks noGrp="1"/>
          </p:cNvSpPr>
          <p:nvPr>
            <p:ph type="title"/>
          </p:nvPr>
        </p:nvSpPr>
        <p:spPr/>
        <p:txBody>
          <a:bodyPr>
            <a:noAutofit/>
          </a:bodyPr>
          <a:lstStyle/>
          <a:p>
            <a:r>
              <a:rPr lang="fi-FI" dirty="0">
                <a:solidFill>
                  <a:srgbClr val="5F9165"/>
                </a:solidFill>
              </a:rPr>
              <a:t>Tyypillisiä huoltotöitä</a:t>
            </a:r>
          </a:p>
        </p:txBody>
      </p:sp>
      <p:sp>
        <p:nvSpPr>
          <p:cNvPr id="3" name="Sisällön paikkamerkki 2">
            <a:extLst>
              <a:ext uri="{FF2B5EF4-FFF2-40B4-BE49-F238E27FC236}">
                <a16:creationId xmlns:a16="http://schemas.microsoft.com/office/drawing/2014/main" id="{69BFF735-8C85-4A20-BAFE-2E64508F3032}"/>
              </a:ext>
            </a:extLst>
          </p:cNvPr>
          <p:cNvSpPr>
            <a:spLocks noGrp="1"/>
          </p:cNvSpPr>
          <p:nvPr>
            <p:ph idx="1"/>
          </p:nvPr>
        </p:nvSpPr>
        <p:spPr/>
        <p:txBody>
          <a:bodyPr>
            <a:normAutofit lnSpcReduction="10000"/>
          </a:bodyPr>
          <a:lstStyle/>
          <a:p>
            <a:pPr marL="171450" indent="-171450">
              <a:buFont typeface="Arial" panose="020B0604020202020204" pitchFamily="34" charset="0"/>
              <a:buChar char="•"/>
            </a:pPr>
            <a:r>
              <a:rPr lang="fi-FI" sz="1600" dirty="0"/>
              <a:t>Korvausilmaventtiilien suodattimien vaihto</a:t>
            </a:r>
          </a:p>
          <a:p>
            <a:pPr marL="171450" indent="-171450">
              <a:buFont typeface="Arial" panose="020B0604020202020204" pitchFamily="34" charset="0"/>
              <a:buChar char="•"/>
            </a:pPr>
            <a:r>
              <a:rPr lang="fi-FI" sz="1600" dirty="0"/>
              <a:t>Puiteliukujen ja muiden muoviosien vaihto</a:t>
            </a:r>
          </a:p>
          <a:p>
            <a:pPr marL="171450" indent="-171450">
              <a:buFont typeface="Arial" panose="020B0604020202020204" pitchFamily="34" charset="0"/>
              <a:buChar char="•"/>
            </a:pPr>
            <a:r>
              <a:rPr lang="fi-FI" sz="1600" dirty="0"/>
              <a:t>Sälekaihtimien korjaukset</a:t>
            </a:r>
          </a:p>
          <a:p>
            <a:pPr marL="171450" indent="-171450">
              <a:buFont typeface="Arial" panose="020B0604020202020204" pitchFamily="34" charset="0"/>
              <a:buChar char="•"/>
            </a:pPr>
            <a:r>
              <a:rPr lang="fi-FI" sz="1600" dirty="0"/>
              <a:t>Tiivisteiden vaihdot</a:t>
            </a:r>
          </a:p>
          <a:p>
            <a:pPr marL="171450" indent="-171450">
              <a:buFont typeface="Arial" panose="020B0604020202020204" pitchFamily="34" charset="0"/>
              <a:buChar char="•"/>
            </a:pPr>
            <a:r>
              <a:rPr lang="fi-FI" sz="1600" dirty="0"/>
              <a:t>Helojen ja painikkeiden vaihdot</a:t>
            </a:r>
          </a:p>
          <a:p>
            <a:pPr marL="171450" indent="-171450">
              <a:buFont typeface="Arial" panose="020B0604020202020204" pitchFamily="34" charset="0"/>
              <a:buChar char="•"/>
            </a:pPr>
            <a:r>
              <a:rPr lang="fi-FI" sz="1600" dirty="0"/>
              <a:t>Ikkunoiden ja ovien käyntiongelmien korjaus </a:t>
            </a:r>
          </a:p>
          <a:p>
            <a:pPr marL="171450" indent="-171450">
              <a:buFont typeface="Arial" panose="020B0604020202020204" pitchFamily="34" charset="0"/>
              <a:buChar char="•"/>
            </a:pPr>
            <a:r>
              <a:rPr lang="fi-FI" sz="1600" dirty="0"/>
              <a:t>Hyttysverkkojen korjaukset</a:t>
            </a:r>
          </a:p>
          <a:p>
            <a:pPr marL="514350" lvl="1" indent="-171450">
              <a:buFont typeface="Arial" panose="020B0604020202020204" pitchFamily="34" charset="0"/>
              <a:buChar char="•"/>
            </a:pPr>
            <a:r>
              <a:rPr lang="fi-FI" sz="1600" dirty="0"/>
              <a:t>Säätötyöt</a:t>
            </a:r>
          </a:p>
          <a:p>
            <a:pPr marL="514350" lvl="1" indent="-171450">
              <a:buFont typeface="Arial" panose="020B0604020202020204" pitchFamily="34" charset="0"/>
              <a:buChar char="•"/>
            </a:pPr>
            <a:r>
              <a:rPr lang="fi-FI" sz="1600" dirty="0"/>
              <a:t>Uudelleen asennukset</a:t>
            </a:r>
          </a:p>
          <a:p>
            <a:endParaRPr lang="fi-FI" sz="1600" dirty="0"/>
          </a:p>
        </p:txBody>
      </p:sp>
      <p:pic>
        <p:nvPicPr>
          <p:cNvPr id="6" name="Kuvan paikkamerkki 5">
            <a:extLst>
              <a:ext uri="{FF2B5EF4-FFF2-40B4-BE49-F238E27FC236}">
                <a16:creationId xmlns:a16="http://schemas.microsoft.com/office/drawing/2014/main" id="{A42DFA6E-0DFA-46E9-A3D7-1B3B481774F6}"/>
              </a:ext>
            </a:extLst>
          </p:cNvPr>
          <p:cNvPicPr>
            <a:picLocks noGrp="1" noChangeAspect="1"/>
          </p:cNvPicPr>
          <p:nvPr>
            <p:ph type="pic" sz="quarter" idx="13"/>
          </p:nvPr>
        </p:nvPicPr>
        <p:blipFill>
          <a:blip r:embed="rId2"/>
          <a:srcRect l="14875" r="14875"/>
          <a:stretch>
            <a:fillRect/>
          </a:stretch>
        </p:blipFill>
        <p:spPr>
          <a:xfrm>
            <a:off x="0" y="0"/>
            <a:ext cx="3208338" cy="5143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6636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0522DC6C-685F-48C4-8738-E69786FAB82D}"/>
              </a:ext>
            </a:extLst>
          </p:cNvPr>
          <p:cNvSpPr>
            <a:spLocks noGrp="1"/>
          </p:cNvSpPr>
          <p:nvPr>
            <p:ph type="title"/>
          </p:nvPr>
        </p:nvSpPr>
        <p:spPr>
          <a:xfrm>
            <a:off x="148377" y="92640"/>
            <a:ext cx="7881843" cy="677335"/>
          </a:xfrm>
        </p:spPr>
        <p:txBody>
          <a:bodyPr>
            <a:normAutofit/>
          </a:bodyPr>
          <a:lstStyle/>
          <a:p>
            <a:r>
              <a:rPr lang="fi-FI" dirty="0">
                <a:solidFill>
                  <a:srgbClr val="333333"/>
                </a:solidFill>
              </a:rPr>
              <a:t>Signaalin läpäisevä Antennilasi</a:t>
            </a:r>
          </a:p>
        </p:txBody>
      </p:sp>
      <p:pic>
        <p:nvPicPr>
          <p:cNvPr id="6" name="Picture 12">
            <a:extLst>
              <a:ext uri="{FF2B5EF4-FFF2-40B4-BE49-F238E27FC236}">
                <a16:creationId xmlns:a16="http://schemas.microsoft.com/office/drawing/2014/main" id="{30F24342-179F-4CAF-8134-51808EAF9F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35368" y="107035"/>
            <a:ext cx="2049780" cy="662940"/>
          </a:xfrm>
          <a:prstGeom prst="rect">
            <a:avLst/>
          </a:prstGeom>
          <a:noFill/>
          <a:ln>
            <a:noFill/>
          </a:ln>
        </p:spPr>
      </p:pic>
      <p:pic>
        <p:nvPicPr>
          <p:cNvPr id="2" name="DCA32252-CFF6-4372-A739-C1168BF01414" descr="7205B4CC-D313-4915-80D5-30C28713FD5A">
            <a:extLst>
              <a:ext uri="{FF2B5EF4-FFF2-40B4-BE49-F238E27FC236}">
                <a16:creationId xmlns:a16="http://schemas.microsoft.com/office/drawing/2014/main" id="{99E5A8D6-F5B7-4449-9D6B-F2C2E4B76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46" y="769975"/>
            <a:ext cx="6728091" cy="3784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7">
            <a:extLst>
              <a:ext uri="{FF2B5EF4-FFF2-40B4-BE49-F238E27FC236}">
                <a16:creationId xmlns:a16="http://schemas.microsoft.com/office/drawing/2014/main" id="{7821F714-2934-4A8B-B56F-E860344C62E7}"/>
              </a:ext>
            </a:extLst>
          </p:cNvPr>
          <p:cNvPicPr>
            <a:picLocks noChangeAspect="1"/>
          </p:cNvPicPr>
          <p:nvPr/>
        </p:nvPicPr>
        <p:blipFill>
          <a:blip r:embed="rId4"/>
          <a:stretch>
            <a:fillRect/>
          </a:stretch>
        </p:blipFill>
        <p:spPr>
          <a:xfrm>
            <a:off x="7562707" y="769975"/>
            <a:ext cx="1462136" cy="355948"/>
          </a:xfrm>
          <a:prstGeom prst="rect">
            <a:avLst/>
          </a:prstGeom>
        </p:spPr>
      </p:pic>
    </p:spTree>
    <p:extLst>
      <p:ext uri="{BB962C8B-B14F-4D97-AF65-F5344CB8AC3E}">
        <p14:creationId xmlns:p14="http://schemas.microsoft.com/office/powerpoint/2010/main" val="710161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2A54D1E-0CA7-443F-BC96-34DF7A72907E}"/>
              </a:ext>
            </a:extLst>
          </p:cNvPr>
          <p:cNvSpPr>
            <a:spLocks noGrp="1"/>
          </p:cNvSpPr>
          <p:nvPr>
            <p:ph type="title"/>
          </p:nvPr>
        </p:nvSpPr>
        <p:spPr>
          <a:xfrm>
            <a:off x="526266" y="324867"/>
            <a:ext cx="5189643" cy="994172"/>
          </a:xfrm>
        </p:spPr>
        <p:txBody>
          <a:bodyPr>
            <a:noAutofit/>
          </a:bodyPr>
          <a:lstStyle/>
          <a:p>
            <a:r>
              <a:rPr lang="fi-FI" sz="2800" dirty="0">
                <a:solidFill>
                  <a:srgbClr val="333333"/>
                </a:solidFill>
              </a:rPr>
              <a:t>Lisätiedon saaminen on helppoa</a:t>
            </a:r>
            <a:endParaRPr lang="en-US" sz="2800" dirty="0">
              <a:solidFill>
                <a:srgbClr val="333333"/>
              </a:solidFill>
            </a:endParaRPr>
          </a:p>
        </p:txBody>
      </p:sp>
      <p:sp>
        <p:nvSpPr>
          <p:cNvPr id="15" name="Content Placeholder 14">
            <a:extLst>
              <a:ext uri="{FF2B5EF4-FFF2-40B4-BE49-F238E27FC236}">
                <a16:creationId xmlns:a16="http://schemas.microsoft.com/office/drawing/2014/main" id="{3E9198C6-D2AE-48D3-B3C2-1C04E18D3586}"/>
              </a:ext>
            </a:extLst>
          </p:cNvPr>
          <p:cNvSpPr>
            <a:spLocks noGrp="1"/>
          </p:cNvSpPr>
          <p:nvPr>
            <p:ph idx="1"/>
          </p:nvPr>
        </p:nvSpPr>
        <p:spPr>
          <a:xfrm>
            <a:off x="628651" y="1785515"/>
            <a:ext cx="5189642" cy="2743590"/>
          </a:xfrm>
        </p:spPr>
        <p:txBody>
          <a:bodyPr/>
          <a:lstStyle/>
          <a:p>
            <a:r>
              <a:rPr lang="fi-FI" sz="1800" b="1" dirty="0">
                <a:latin typeface="+mn-lt"/>
              </a:rPr>
              <a:t>Varaa maksuton Taloyhtiö –asiantuntijapalvelu</a:t>
            </a:r>
          </a:p>
          <a:p>
            <a:pPr marL="171450" indent="-171450">
              <a:buFont typeface="Arial" panose="020B0604020202020204" pitchFamily="34" charset="0"/>
              <a:buChar char="•"/>
            </a:pPr>
            <a:r>
              <a:rPr lang="fi-FI" sz="1800" dirty="0">
                <a:latin typeface="+mn-lt"/>
              </a:rPr>
              <a:t>Maksuton asiantuntijapalvelu mahdollistaa asiantuntijoidemme ammattitaidon hyödyntämisen jo paljon ennen varsinaista ikkunaremonttia.</a:t>
            </a:r>
          </a:p>
          <a:p>
            <a:pPr marL="171450" indent="-171450">
              <a:buFont typeface="Arial" panose="020B0604020202020204" pitchFamily="34" charset="0"/>
              <a:buChar char="•"/>
            </a:pPr>
            <a:r>
              <a:rPr lang="fi-FI" sz="1800" dirty="0">
                <a:latin typeface="+mn-lt"/>
              </a:rPr>
              <a:t>Lataa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2"/>
              </a:rPr>
              <a:t>Taloyhtiön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2"/>
              </a:rPr>
              <a:t>ikkuna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 ja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2"/>
              </a:rPr>
              <a:t>oviremonttiopas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Onnistu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taloyhtiön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ikkunaremontissa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fi-FI" sz="1800" dirty="0">
              <a:latin typeface="+mn-lt"/>
            </a:endParaRPr>
          </a:p>
          <a:p>
            <a:endParaRPr lang="fi-FI" sz="1800" b="1" dirty="0">
              <a:latin typeface="+mn-lt"/>
            </a:endParaRPr>
          </a:p>
          <a:p>
            <a:pPr marL="171450" indent="-171450">
              <a:buFont typeface="Arial" panose="020B0604020202020204" pitchFamily="34" charset="0"/>
              <a:buChar char="•"/>
            </a:pPr>
            <a:endParaRPr lang="fi-FI" dirty="0"/>
          </a:p>
          <a:p>
            <a:pPr marL="171450" indent="-171450">
              <a:buFont typeface="Arial" panose="020B0604020202020204" pitchFamily="34" charset="0"/>
              <a:buChar char="•"/>
            </a:pPr>
            <a:endParaRPr lang="en-US" dirty="0"/>
          </a:p>
        </p:txBody>
      </p:sp>
      <p:pic>
        <p:nvPicPr>
          <p:cNvPr id="19" name="Picture Placeholder 18" descr="A tall building with a tree in front of it&#10;&#10;Description automatically generated with low confidence">
            <a:extLst>
              <a:ext uri="{FF2B5EF4-FFF2-40B4-BE49-F238E27FC236}">
                <a16:creationId xmlns:a16="http://schemas.microsoft.com/office/drawing/2014/main" id="{D51D2FE3-1D73-4892-9001-EB190851BB7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5935662" y="0"/>
            <a:ext cx="3208338" cy="5143500"/>
          </a:xfrm>
        </p:spPr>
      </p:pic>
      <p:pic>
        <p:nvPicPr>
          <p:cNvPr id="17" name="Picture 16">
            <a:extLst>
              <a:ext uri="{FF2B5EF4-FFF2-40B4-BE49-F238E27FC236}">
                <a16:creationId xmlns:a16="http://schemas.microsoft.com/office/drawing/2014/main" id="{2D7E13DE-9D12-4DF4-8B9C-0F3822C470D0}"/>
              </a:ext>
            </a:extLst>
          </p:cNvPr>
          <p:cNvPicPr>
            <a:picLocks noChangeAspect="1"/>
          </p:cNvPicPr>
          <p:nvPr/>
        </p:nvPicPr>
        <p:blipFill>
          <a:blip r:embed="rId4"/>
          <a:stretch>
            <a:fillRect/>
          </a:stretch>
        </p:blipFill>
        <p:spPr>
          <a:xfrm>
            <a:off x="633506" y="4761653"/>
            <a:ext cx="1405267" cy="208152"/>
          </a:xfrm>
          <a:prstGeom prst="rect">
            <a:avLst/>
          </a:prstGeom>
        </p:spPr>
      </p:pic>
      <p:sp>
        <p:nvSpPr>
          <p:cNvPr id="6" name="Tekstiruutu 5">
            <a:extLst>
              <a:ext uri="{FF2B5EF4-FFF2-40B4-BE49-F238E27FC236}">
                <a16:creationId xmlns:a16="http://schemas.microsoft.com/office/drawing/2014/main" id="{90D3A8E5-9132-4C6F-928F-7D652A2CE60A}"/>
              </a:ext>
            </a:extLst>
          </p:cNvPr>
          <p:cNvSpPr txBox="1"/>
          <p:nvPr/>
        </p:nvSpPr>
        <p:spPr>
          <a:xfrm>
            <a:off x="745237" y="3115599"/>
            <a:ext cx="3826763" cy="1750130"/>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984987"/>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69642-4549-9D44-B623-DE25A2E5C662}"/>
              </a:ext>
            </a:extLst>
          </p:cNvPr>
          <p:cNvSpPr>
            <a:spLocks noGrp="1"/>
          </p:cNvSpPr>
          <p:nvPr>
            <p:ph type="title"/>
          </p:nvPr>
        </p:nvSpPr>
        <p:spPr>
          <a:xfrm>
            <a:off x="1198282" y="1918664"/>
            <a:ext cx="6747435" cy="994172"/>
          </a:xfrm>
        </p:spPr>
        <p:txBody>
          <a:bodyPr/>
          <a:lstStyle/>
          <a:p>
            <a:r>
              <a:rPr lang="fi-FI" dirty="0"/>
              <a:t>Kiitos</a:t>
            </a:r>
          </a:p>
        </p:txBody>
      </p:sp>
      <p:sp>
        <p:nvSpPr>
          <p:cNvPr id="5" name="Content Placeholder 4">
            <a:extLst>
              <a:ext uri="{FF2B5EF4-FFF2-40B4-BE49-F238E27FC236}">
                <a16:creationId xmlns:a16="http://schemas.microsoft.com/office/drawing/2014/main" id="{0958CB7C-0737-7F47-9026-F3B9903279B9}"/>
              </a:ext>
            </a:extLst>
          </p:cNvPr>
          <p:cNvSpPr>
            <a:spLocks noGrp="1"/>
          </p:cNvSpPr>
          <p:nvPr>
            <p:ph idx="1"/>
          </p:nvPr>
        </p:nvSpPr>
        <p:spPr>
          <a:xfrm>
            <a:off x="1198282" y="3104955"/>
            <a:ext cx="6747435" cy="1278360"/>
          </a:xfrm>
        </p:spPr>
        <p:txBody>
          <a:bodyPr/>
          <a:lstStyle/>
          <a:p>
            <a:pPr>
              <a:lnSpc>
                <a:spcPts val="1180"/>
              </a:lnSpc>
            </a:pPr>
            <a:r>
              <a:rPr lang="fi-FI" dirty="0"/>
              <a:t>Jani Harja</a:t>
            </a:r>
          </a:p>
          <a:p>
            <a:pPr>
              <a:lnSpc>
                <a:spcPts val="1180"/>
              </a:lnSpc>
            </a:pPr>
            <a:r>
              <a:rPr lang="fi-FI" dirty="0">
                <a:latin typeface="Franklin Gothic Book" panose="020B0503020102020204" pitchFamily="34" charset="0"/>
              </a:rPr>
              <a:t>Liiketoimintapäällikkö</a:t>
            </a:r>
          </a:p>
          <a:p>
            <a:pPr>
              <a:lnSpc>
                <a:spcPts val="1180"/>
              </a:lnSpc>
            </a:pPr>
            <a:r>
              <a:rPr lang="fi-FI" dirty="0">
                <a:latin typeface="Franklin Gothic Book" panose="020B0503020102020204" pitchFamily="34" charset="0"/>
                <a:hlinkClick r:id="rId2">
                  <a:extLst>
                    <a:ext uri="{A12FA001-AC4F-418D-AE19-62706E023703}">
                      <ahyp:hlinkClr xmlns:ahyp="http://schemas.microsoft.com/office/drawing/2018/hyperlinkcolor" val="tx"/>
                    </a:ext>
                  </a:extLst>
                </a:hlinkClick>
              </a:rPr>
              <a:t>jani.harja@pihla-tiivi.fi</a:t>
            </a:r>
            <a:endParaRPr lang="fi-FI" dirty="0">
              <a:latin typeface="Franklin Gothic Book" panose="020B0503020102020204" pitchFamily="34" charset="0"/>
            </a:endParaRPr>
          </a:p>
          <a:p>
            <a:pPr>
              <a:lnSpc>
                <a:spcPts val="1180"/>
              </a:lnSpc>
            </a:pPr>
            <a:r>
              <a:rPr lang="fi-FI" dirty="0">
                <a:latin typeface="Franklin Gothic Book" panose="020B0503020102020204" pitchFamily="34" charset="0"/>
              </a:rPr>
              <a:t>040 903 0757</a:t>
            </a:r>
          </a:p>
        </p:txBody>
      </p:sp>
    </p:spTree>
    <p:extLst>
      <p:ext uri="{BB962C8B-B14F-4D97-AF65-F5344CB8AC3E}">
        <p14:creationId xmlns:p14="http://schemas.microsoft.com/office/powerpoint/2010/main" val="428466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D5DEAA-1554-2EE1-1623-C8D25A2CE1E5}"/>
              </a:ext>
            </a:extLst>
          </p:cNvPr>
          <p:cNvSpPr>
            <a:spLocks noGrp="1"/>
          </p:cNvSpPr>
          <p:nvPr>
            <p:ph type="title"/>
          </p:nvPr>
        </p:nvSpPr>
        <p:spPr/>
        <p:txBody>
          <a:bodyPr/>
          <a:lstStyle/>
          <a:p>
            <a:r>
              <a:rPr lang="fi-FI" dirty="0"/>
              <a:t>Ikkunoiden lämmöneristyksen kehitys</a:t>
            </a:r>
          </a:p>
        </p:txBody>
      </p:sp>
      <p:pic>
        <p:nvPicPr>
          <p:cNvPr id="4" name="Sisällön paikkamerkki 3">
            <a:extLst>
              <a:ext uri="{FF2B5EF4-FFF2-40B4-BE49-F238E27FC236}">
                <a16:creationId xmlns:a16="http://schemas.microsoft.com/office/drawing/2014/main" id="{860F2B87-A9A4-55A5-64C0-A3C18D42A080}"/>
              </a:ext>
            </a:extLst>
          </p:cNvPr>
          <p:cNvPicPr>
            <a:picLocks noGrp="1" noChangeAspect="1"/>
          </p:cNvPicPr>
          <p:nvPr>
            <p:ph idx="1"/>
          </p:nvPr>
        </p:nvPicPr>
        <p:blipFill>
          <a:blip r:embed="rId2"/>
          <a:stretch>
            <a:fillRect/>
          </a:stretch>
        </p:blipFill>
        <p:spPr>
          <a:xfrm>
            <a:off x="3584133" y="1416050"/>
            <a:ext cx="4687121" cy="3036888"/>
          </a:xfrm>
          <a:prstGeom prst="rect">
            <a:avLst/>
          </a:prstGeom>
        </p:spPr>
      </p:pic>
      <p:sp>
        <p:nvSpPr>
          <p:cNvPr id="5" name="Tekstiruutu 4">
            <a:extLst>
              <a:ext uri="{FF2B5EF4-FFF2-40B4-BE49-F238E27FC236}">
                <a16:creationId xmlns:a16="http://schemas.microsoft.com/office/drawing/2014/main" id="{D927BDF4-0B0D-D2F6-A9F2-ADA8EF3D14D9}"/>
              </a:ext>
            </a:extLst>
          </p:cNvPr>
          <p:cNvSpPr txBox="1"/>
          <p:nvPr/>
        </p:nvSpPr>
        <p:spPr>
          <a:xfrm>
            <a:off x="700786" y="1744971"/>
            <a:ext cx="2618841" cy="2246769"/>
          </a:xfrm>
          <a:prstGeom prst="rect">
            <a:avLst/>
          </a:prstGeom>
          <a:noFill/>
        </p:spPr>
        <p:txBody>
          <a:bodyPr wrap="square" rtlCol="0">
            <a:spAutoFit/>
          </a:bodyPr>
          <a:lstStyle/>
          <a:p>
            <a:pPr algn="l"/>
            <a:r>
              <a:rPr lang="fi-FI" sz="1400" b="0" i="0" dirty="0">
                <a:solidFill>
                  <a:srgbClr val="555555"/>
                </a:solidFill>
                <a:effectLst/>
                <a:latin typeface="Arial" panose="020B0604020202020204" pitchFamily="34" charset="0"/>
              </a:rPr>
              <a:t>U-arvo eli lämmönläpäisykerroin kertoo, kuinka paljon ikkuna läpäisee lämpöä.  Mitä pienempi U-arvo on, sitä parempi lämmöneristys ikkunassa on. Enimmäisarvot on määritetty </a:t>
            </a:r>
            <a:r>
              <a:rPr lang="fi-FI" sz="1400" b="0" i="0" dirty="0">
                <a:solidFill>
                  <a:srgbClr val="00A2FF"/>
                </a:solidFill>
                <a:effectLst/>
                <a:latin typeface="Arial" panose="020B0604020202020204" pitchFamily="34" charset="0"/>
                <a:hlinkClick r:id="rId3"/>
              </a:rPr>
              <a:t>Suomen rakentamismääräyskokoelmassa</a:t>
            </a:r>
            <a:r>
              <a:rPr lang="fi-FI" sz="1400" b="0" i="0" dirty="0">
                <a:solidFill>
                  <a:srgbClr val="555555"/>
                </a:solidFill>
                <a:effectLst/>
                <a:latin typeface="Arial" panose="020B0604020202020204" pitchFamily="34" charset="0"/>
              </a:rPr>
              <a:t>. </a:t>
            </a:r>
          </a:p>
        </p:txBody>
      </p:sp>
    </p:spTree>
    <p:extLst>
      <p:ext uri="{BB962C8B-B14F-4D97-AF65-F5344CB8AC3E}">
        <p14:creationId xmlns:p14="http://schemas.microsoft.com/office/powerpoint/2010/main" val="334862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D5DEAA-1554-2EE1-1623-C8D25A2CE1E5}"/>
              </a:ext>
            </a:extLst>
          </p:cNvPr>
          <p:cNvSpPr>
            <a:spLocks noGrp="1"/>
          </p:cNvSpPr>
          <p:nvPr>
            <p:ph type="title"/>
          </p:nvPr>
        </p:nvSpPr>
        <p:spPr/>
        <p:txBody>
          <a:bodyPr/>
          <a:lstStyle/>
          <a:p>
            <a:r>
              <a:rPr lang="fi-FI" dirty="0"/>
              <a:t>Ikkunoiden lämmöneristyksen kehitys</a:t>
            </a:r>
          </a:p>
        </p:txBody>
      </p:sp>
      <p:pic>
        <p:nvPicPr>
          <p:cNvPr id="4" name="Sisällön paikkamerkki 3">
            <a:extLst>
              <a:ext uri="{FF2B5EF4-FFF2-40B4-BE49-F238E27FC236}">
                <a16:creationId xmlns:a16="http://schemas.microsoft.com/office/drawing/2014/main" id="{860F2B87-A9A4-55A5-64C0-A3C18D42A080}"/>
              </a:ext>
            </a:extLst>
          </p:cNvPr>
          <p:cNvPicPr>
            <a:picLocks noGrp="1" noChangeAspect="1"/>
          </p:cNvPicPr>
          <p:nvPr>
            <p:ph idx="1"/>
          </p:nvPr>
        </p:nvPicPr>
        <p:blipFill>
          <a:blip r:embed="rId2"/>
          <a:stretch>
            <a:fillRect/>
          </a:stretch>
        </p:blipFill>
        <p:spPr>
          <a:xfrm>
            <a:off x="4641697" y="1526192"/>
            <a:ext cx="3669027" cy="2485991"/>
          </a:xfrm>
          <a:prstGeom prst="rect">
            <a:avLst/>
          </a:prstGeom>
        </p:spPr>
      </p:pic>
      <p:sp>
        <p:nvSpPr>
          <p:cNvPr id="5" name="Tekstiruutu 4">
            <a:extLst>
              <a:ext uri="{FF2B5EF4-FFF2-40B4-BE49-F238E27FC236}">
                <a16:creationId xmlns:a16="http://schemas.microsoft.com/office/drawing/2014/main" id="{D927BDF4-0B0D-D2F6-A9F2-ADA8EF3D14D9}"/>
              </a:ext>
            </a:extLst>
          </p:cNvPr>
          <p:cNvSpPr txBox="1"/>
          <p:nvPr/>
        </p:nvSpPr>
        <p:spPr>
          <a:xfrm>
            <a:off x="233718" y="1771531"/>
            <a:ext cx="4338282"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tabLst/>
              <a:defRPr/>
            </a:pPr>
            <a:r>
              <a:rPr lang="fi-FI" sz="1400" dirty="0">
                <a:solidFill>
                  <a:srgbClr val="555555"/>
                </a:solidFill>
                <a:latin typeface="Arial" panose="020B0604020202020204" pitchFamily="34" charset="0"/>
              </a:rPr>
              <a:t>Esimerkkejä ikkunatyypeittäin</a:t>
            </a:r>
          </a:p>
          <a:p>
            <a:pPr marL="0" marR="0" lvl="0" indent="0" algn="l" defTabSz="457200" rtl="0" eaLnBrk="1" fontAlgn="auto" latinLnBrk="0" hangingPunct="1">
              <a:lnSpc>
                <a:spcPct val="100000"/>
              </a:lnSpc>
              <a:spcBef>
                <a:spcPts val="0"/>
              </a:spcBef>
              <a:spcAft>
                <a:spcPts val="0"/>
              </a:spcAft>
              <a:buClrTx/>
              <a:buSzTx/>
              <a:tabLst/>
              <a:defRPr/>
            </a:pPr>
            <a:endParaRPr kumimoji="0" lang="fi-FI" sz="1400" b="0" i="0" u="none" strike="noStrike" kern="1200" cap="none" spc="0" normalizeH="0" baseline="0" noProof="0" dirty="0">
              <a:ln>
                <a:noFill/>
              </a:ln>
              <a:solidFill>
                <a:srgbClr val="555555"/>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555555"/>
                </a:solidFill>
                <a:effectLst/>
                <a:uLnTx/>
                <a:uFillTx/>
                <a:latin typeface="Arial" panose="020B0604020202020204" pitchFamily="34" charset="0"/>
                <a:ea typeface="+mn-ea"/>
                <a:cs typeface="+mn-cs"/>
              </a:rPr>
              <a:t> Vanha kaksilasinen MS-ikkuna 2,7</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a:solidFill>
                  <a:srgbClr val="555555"/>
                </a:solidFill>
                <a:latin typeface="Arial" panose="020B0604020202020204" pitchFamily="34" charset="0"/>
              </a:rPr>
              <a:t> </a:t>
            </a:r>
            <a:r>
              <a:rPr kumimoji="0" lang="fi-FI" sz="1400" b="0" i="0" u="none" strike="noStrike" kern="1200" cap="none" spc="0" normalizeH="0" baseline="0" noProof="0" dirty="0">
                <a:ln>
                  <a:noFill/>
                </a:ln>
                <a:solidFill>
                  <a:srgbClr val="555555"/>
                </a:solidFill>
                <a:effectLst/>
                <a:uLnTx/>
                <a:uFillTx/>
                <a:latin typeface="Arial" panose="020B0604020202020204" pitchFamily="34" charset="0"/>
                <a:ea typeface="+mn-ea"/>
                <a:cs typeface="+mn-cs"/>
              </a:rPr>
              <a:t>Kolmilasinen MSE-ikkuna 1,8</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555555"/>
                </a:solidFill>
                <a:effectLst/>
                <a:uLnTx/>
                <a:uFillTx/>
                <a:latin typeface="Arial" panose="020B0604020202020204" pitchFamily="34" charset="0"/>
                <a:ea typeface="+mn-ea"/>
                <a:cs typeface="+mn-cs"/>
              </a:rPr>
              <a:t> </a:t>
            </a:r>
            <a:r>
              <a:rPr kumimoji="0" lang="fi-FI" sz="1400" b="0" i="0" u="none" strike="noStrike" kern="1200" cap="none" spc="0" normalizeH="0" baseline="0" noProof="0" dirty="0" err="1">
                <a:ln>
                  <a:noFill/>
                </a:ln>
                <a:solidFill>
                  <a:srgbClr val="555555"/>
                </a:solidFill>
                <a:effectLst/>
                <a:uLnTx/>
                <a:uFillTx/>
                <a:latin typeface="Arial" panose="020B0604020202020204" pitchFamily="34" charset="0"/>
                <a:ea typeface="+mn-ea"/>
                <a:cs typeface="+mn-cs"/>
              </a:rPr>
              <a:t>Selektiivipinnoitettu</a:t>
            </a:r>
            <a:r>
              <a:rPr kumimoji="0" lang="fi-FI" sz="1400" b="0" i="0" u="none" strike="noStrike" kern="1200" cap="none" spc="0" normalizeH="0" baseline="0" noProof="0" dirty="0">
                <a:ln>
                  <a:noFill/>
                </a:ln>
                <a:solidFill>
                  <a:srgbClr val="555555"/>
                </a:solidFill>
                <a:effectLst/>
                <a:uLnTx/>
                <a:uFillTx/>
                <a:latin typeface="Arial" panose="020B0604020202020204" pitchFamily="34" charset="0"/>
                <a:ea typeface="+mn-ea"/>
                <a:cs typeface="+mn-cs"/>
              </a:rPr>
              <a:t> MSE-ikkuna 1,3</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555555"/>
                </a:solidFill>
                <a:effectLst/>
                <a:uLnTx/>
                <a:uFillTx/>
                <a:latin typeface="Arial" panose="020B0604020202020204" pitchFamily="34" charset="0"/>
                <a:ea typeface="+mn-ea"/>
                <a:cs typeface="+mn-cs"/>
              </a:rPr>
              <a:t> Vuoden 2005 tyypillisen talon ikkuna 1,5</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555555"/>
                </a:solidFill>
                <a:effectLst/>
                <a:uLnTx/>
                <a:uFillTx/>
                <a:latin typeface="Arial" panose="020B0604020202020204" pitchFamily="34" charset="0"/>
                <a:ea typeface="+mn-ea"/>
                <a:cs typeface="+mn-cs"/>
              </a:rPr>
              <a:t> Vuoden 2007 matalaenergiatalon ikkuna 1,0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555555"/>
                </a:solidFill>
                <a:effectLst/>
                <a:uLnTx/>
                <a:uFillTx/>
                <a:latin typeface="Arial" panose="020B0604020202020204" pitchFamily="34" charset="0"/>
                <a:ea typeface="+mn-ea"/>
                <a:cs typeface="+mn-cs"/>
              </a:rPr>
              <a:t> Nelilasinen energiansäästöikkuna 0,6–0,8</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400" b="0" i="0" u="none" strike="noStrike" kern="1200" cap="none" spc="0" normalizeH="0" baseline="0" noProof="0" dirty="0">
              <a:ln>
                <a:noFill/>
              </a:ln>
              <a:solidFill>
                <a:srgbClr val="555555"/>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986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F848BE-AA57-AD2C-398B-1DB2DF2F6BE2}"/>
              </a:ext>
            </a:extLst>
          </p:cNvPr>
          <p:cNvSpPr>
            <a:spLocks noGrp="1"/>
          </p:cNvSpPr>
          <p:nvPr>
            <p:ph type="title"/>
          </p:nvPr>
        </p:nvSpPr>
        <p:spPr>
          <a:xfrm>
            <a:off x="723177" y="352362"/>
            <a:ext cx="7881843" cy="677335"/>
          </a:xfrm>
        </p:spPr>
        <p:txBody>
          <a:bodyPr>
            <a:noAutofit/>
          </a:bodyPr>
          <a:lstStyle/>
          <a:p>
            <a:r>
              <a:rPr lang="fi-FI" sz="3200" dirty="0"/>
              <a:t>Mihin lämmitysenergiaa kuluu kerrostalossa?</a:t>
            </a:r>
          </a:p>
        </p:txBody>
      </p:sp>
      <p:pic>
        <p:nvPicPr>
          <p:cNvPr id="7" name="Sisällön paikkamerkki 6">
            <a:extLst>
              <a:ext uri="{FF2B5EF4-FFF2-40B4-BE49-F238E27FC236}">
                <a16:creationId xmlns:a16="http://schemas.microsoft.com/office/drawing/2014/main" id="{09C8F025-3343-0E89-5666-DED5DDE026F9}"/>
              </a:ext>
            </a:extLst>
          </p:cNvPr>
          <p:cNvPicPr>
            <a:picLocks noGrp="1" noChangeAspect="1"/>
          </p:cNvPicPr>
          <p:nvPr>
            <p:ph idx="1"/>
          </p:nvPr>
        </p:nvPicPr>
        <p:blipFill>
          <a:blip r:embed="rId2"/>
          <a:stretch>
            <a:fillRect/>
          </a:stretch>
        </p:blipFill>
        <p:spPr>
          <a:xfrm>
            <a:off x="1711422" y="978465"/>
            <a:ext cx="5241966" cy="3036888"/>
          </a:xfrm>
        </p:spPr>
      </p:pic>
      <p:sp>
        <p:nvSpPr>
          <p:cNvPr id="15" name="Sisällön paikkamerkki 2">
            <a:extLst>
              <a:ext uri="{FF2B5EF4-FFF2-40B4-BE49-F238E27FC236}">
                <a16:creationId xmlns:a16="http://schemas.microsoft.com/office/drawing/2014/main" id="{7A317E6C-945F-1B1A-669A-562A4EC367E8}"/>
              </a:ext>
            </a:extLst>
          </p:cNvPr>
          <p:cNvSpPr txBox="1">
            <a:spLocks/>
          </p:cNvSpPr>
          <p:nvPr/>
        </p:nvSpPr>
        <p:spPr>
          <a:xfrm>
            <a:off x="633506" y="4124667"/>
            <a:ext cx="4030592" cy="460977"/>
          </a:xfrm>
          <a:prstGeom prst="rect">
            <a:avLst/>
          </a:prstGeom>
        </p:spPr>
        <p:txBody>
          <a:bodyPr vert="horz" lIns="91440" tIns="45720" rIns="91440" bIns="45720" rtlCol="0">
            <a:normAutofit fontScale="92500" lnSpcReduction="2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fi-FI" sz="1050" dirty="0"/>
              <a:t>Kuva: Kerrostalon lämpötase 60-80-luvun kerrostaloissa</a:t>
            </a:r>
          </a:p>
          <a:p>
            <a:pPr>
              <a:lnSpc>
                <a:spcPct val="100000"/>
              </a:lnSpc>
            </a:pPr>
            <a:r>
              <a:rPr lang="fi-FI" sz="1050" dirty="0"/>
              <a:t>Lähde: </a:t>
            </a:r>
            <a:r>
              <a:rPr lang="fi-FI" sz="1050" dirty="0">
                <a:solidFill>
                  <a:srgbClr val="0563C1"/>
                </a:solidFill>
                <a:hlinkClick r:id="rId3">
                  <a:extLst>
                    <a:ext uri="{A12FA001-AC4F-418D-AE19-62706E023703}">
                      <ahyp:hlinkClr xmlns:ahyp="http://schemas.microsoft.com/office/drawing/2018/hyperlinkcolor" val="tx"/>
                    </a:ext>
                  </a:extLst>
                </a:hlinkClick>
              </a:rPr>
              <a:t>Taloyhtiön energiakirja 2011</a:t>
            </a:r>
            <a:endParaRPr lang="fi-FI" sz="1050" dirty="0"/>
          </a:p>
          <a:p>
            <a:endParaRPr lang="fi-FI" dirty="0"/>
          </a:p>
        </p:txBody>
      </p:sp>
    </p:spTree>
    <p:extLst>
      <p:ext uri="{BB962C8B-B14F-4D97-AF65-F5344CB8AC3E}">
        <p14:creationId xmlns:p14="http://schemas.microsoft.com/office/powerpoint/2010/main" val="260036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F848BE-AA57-AD2C-398B-1DB2DF2F6BE2}"/>
              </a:ext>
            </a:extLst>
          </p:cNvPr>
          <p:cNvSpPr>
            <a:spLocks noGrp="1"/>
          </p:cNvSpPr>
          <p:nvPr>
            <p:ph type="title"/>
          </p:nvPr>
        </p:nvSpPr>
        <p:spPr>
          <a:xfrm>
            <a:off x="723177" y="352362"/>
            <a:ext cx="7881843" cy="677335"/>
          </a:xfrm>
        </p:spPr>
        <p:txBody>
          <a:bodyPr>
            <a:noAutofit/>
          </a:bodyPr>
          <a:lstStyle/>
          <a:p>
            <a:r>
              <a:rPr lang="fi-FI" sz="3200" dirty="0"/>
              <a:t>Mihin lämmitysenergiaa kuluu rivitalossa?</a:t>
            </a:r>
          </a:p>
        </p:txBody>
      </p:sp>
      <p:sp>
        <p:nvSpPr>
          <p:cNvPr id="15" name="Sisällön paikkamerkki 2">
            <a:extLst>
              <a:ext uri="{FF2B5EF4-FFF2-40B4-BE49-F238E27FC236}">
                <a16:creationId xmlns:a16="http://schemas.microsoft.com/office/drawing/2014/main" id="{7A317E6C-945F-1B1A-669A-562A4EC367E8}"/>
              </a:ext>
            </a:extLst>
          </p:cNvPr>
          <p:cNvSpPr txBox="1">
            <a:spLocks/>
          </p:cNvSpPr>
          <p:nvPr/>
        </p:nvSpPr>
        <p:spPr>
          <a:xfrm>
            <a:off x="633506" y="4124667"/>
            <a:ext cx="4030592" cy="460977"/>
          </a:xfrm>
          <a:prstGeom prst="rect">
            <a:avLst/>
          </a:prstGeom>
        </p:spPr>
        <p:txBody>
          <a:bodyPr vert="horz" lIns="91440" tIns="45720" rIns="91440" bIns="45720" rtlCol="0">
            <a:normAutofit fontScale="92500" lnSpcReduction="2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fi-FI" sz="1050" dirty="0"/>
              <a:t>Kuva: Kerrostalon lämpötase 60-90-luvun rivitaloissa</a:t>
            </a:r>
          </a:p>
          <a:p>
            <a:pPr>
              <a:lnSpc>
                <a:spcPct val="100000"/>
              </a:lnSpc>
            </a:pPr>
            <a:r>
              <a:rPr lang="fi-FI" sz="1050" dirty="0"/>
              <a:t>Lähde: </a:t>
            </a:r>
            <a:r>
              <a:rPr lang="fi-FI" sz="1050" dirty="0">
                <a:solidFill>
                  <a:srgbClr val="0563C1"/>
                </a:solidFill>
                <a:hlinkClick r:id="rId2">
                  <a:extLst>
                    <a:ext uri="{A12FA001-AC4F-418D-AE19-62706E023703}">
                      <ahyp:hlinkClr xmlns:ahyp="http://schemas.microsoft.com/office/drawing/2018/hyperlinkcolor" val="tx"/>
                    </a:ext>
                  </a:extLst>
                </a:hlinkClick>
              </a:rPr>
              <a:t>Taloyhtiön energiakirja 2011</a:t>
            </a:r>
            <a:endParaRPr lang="fi-FI" sz="1050" dirty="0"/>
          </a:p>
          <a:p>
            <a:endParaRPr lang="fi-FI" dirty="0"/>
          </a:p>
        </p:txBody>
      </p:sp>
      <p:pic>
        <p:nvPicPr>
          <p:cNvPr id="6" name="Sisällön paikkamerkki 5">
            <a:extLst>
              <a:ext uri="{FF2B5EF4-FFF2-40B4-BE49-F238E27FC236}">
                <a16:creationId xmlns:a16="http://schemas.microsoft.com/office/drawing/2014/main" id="{961ABE74-95A5-3485-EB18-FD23E55BE4B4}"/>
              </a:ext>
            </a:extLst>
          </p:cNvPr>
          <p:cNvPicPr>
            <a:picLocks noGrp="1" noChangeAspect="1"/>
          </p:cNvPicPr>
          <p:nvPr>
            <p:ph idx="1"/>
          </p:nvPr>
        </p:nvPicPr>
        <p:blipFill>
          <a:blip r:embed="rId3"/>
          <a:stretch>
            <a:fillRect/>
          </a:stretch>
        </p:blipFill>
        <p:spPr>
          <a:xfrm>
            <a:off x="1828800" y="1119467"/>
            <a:ext cx="5486400" cy="2904565"/>
          </a:xfrm>
        </p:spPr>
      </p:pic>
    </p:spTree>
    <p:extLst>
      <p:ext uri="{BB962C8B-B14F-4D97-AF65-F5344CB8AC3E}">
        <p14:creationId xmlns:p14="http://schemas.microsoft.com/office/powerpoint/2010/main" val="357050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07B3A4-13E1-AB05-A4CC-9FBE09CCFC71}"/>
              </a:ext>
            </a:extLst>
          </p:cNvPr>
          <p:cNvSpPr>
            <a:spLocks noGrp="1"/>
          </p:cNvSpPr>
          <p:nvPr>
            <p:ph type="title"/>
          </p:nvPr>
        </p:nvSpPr>
        <p:spPr>
          <a:xfrm>
            <a:off x="633506" y="511983"/>
            <a:ext cx="8076895" cy="677335"/>
          </a:xfrm>
        </p:spPr>
        <p:txBody>
          <a:bodyPr>
            <a:noAutofit/>
          </a:bodyPr>
          <a:lstStyle/>
          <a:p>
            <a:r>
              <a:rPr lang="fi-FI" sz="3200" dirty="0"/>
              <a:t>Korjausesimerkki: ikkunoiden ja ilmanvaihdon korjaus</a:t>
            </a:r>
          </a:p>
        </p:txBody>
      </p:sp>
      <p:sp>
        <p:nvSpPr>
          <p:cNvPr id="3" name="Sisällön paikkamerkki 2">
            <a:extLst>
              <a:ext uri="{FF2B5EF4-FFF2-40B4-BE49-F238E27FC236}">
                <a16:creationId xmlns:a16="http://schemas.microsoft.com/office/drawing/2014/main" id="{A1D471D3-8A45-7E58-9FE2-E1298C096B77}"/>
              </a:ext>
            </a:extLst>
          </p:cNvPr>
          <p:cNvSpPr>
            <a:spLocks noGrp="1"/>
          </p:cNvSpPr>
          <p:nvPr>
            <p:ph idx="1"/>
          </p:nvPr>
        </p:nvSpPr>
        <p:spPr>
          <a:xfrm>
            <a:off x="560354" y="1562733"/>
            <a:ext cx="4011646" cy="2299693"/>
          </a:xfrm>
        </p:spPr>
        <p:txBody>
          <a:bodyPr/>
          <a:lstStyle/>
          <a:p>
            <a:r>
              <a:rPr lang="fi-FI"/>
              <a:t>Turkulaisen Asunto-osakeyhtiö Leirikentän yli 40 vuoden ikäisissä taloissa vaihdettiin kaikki 440 ikkunaa. Samalla vaihdettiin parvekeovet, poistopuhaltimet ja uusittiin ikkunoiden välissä olevat julkisivun eristykset. Ikkunaremontin yhteydessä uusittiin myös ilmanvaihdon ohjaus. Vuonna 1978 rakennetuissa taloissa oli vielä alkuperäiset kaksipuitteiset puuikkunat. Vanhojen ikkunoiden Uarvo oli arviolta 2,5 W/(m²K) ja lisäksi niiden tiivisteet olivat huonokuntoiset, joten ikkunat aiheuttivat vedon tunnetta. Ikkunoiden ulkopinnan puuosat olivat vaurioituneet, eikä niiden kunnostaminen ollut enää kannattavaa. </a:t>
            </a:r>
            <a:endParaRPr lang="fi-FI" dirty="0"/>
          </a:p>
        </p:txBody>
      </p:sp>
      <p:pic>
        <p:nvPicPr>
          <p:cNvPr id="5" name="Kuva 4">
            <a:extLst>
              <a:ext uri="{FF2B5EF4-FFF2-40B4-BE49-F238E27FC236}">
                <a16:creationId xmlns:a16="http://schemas.microsoft.com/office/drawing/2014/main" id="{AA324A72-5EA8-F886-8FEC-11DDDE869E2D}"/>
              </a:ext>
            </a:extLst>
          </p:cNvPr>
          <p:cNvPicPr>
            <a:picLocks noChangeAspect="1"/>
          </p:cNvPicPr>
          <p:nvPr/>
        </p:nvPicPr>
        <p:blipFill>
          <a:blip r:embed="rId2"/>
          <a:stretch>
            <a:fillRect/>
          </a:stretch>
        </p:blipFill>
        <p:spPr>
          <a:xfrm>
            <a:off x="4890296" y="1923897"/>
            <a:ext cx="3944463" cy="1839820"/>
          </a:xfrm>
          <a:prstGeom prst="rect">
            <a:avLst/>
          </a:prstGeom>
        </p:spPr>
      </p:pic>
    </p:spTree>
    <p:extLst>
      <p:ext uri="{BB962C8B-B14F-4D97-AF65-F5344CB8AC3E}">
        <p14:creationId xmlns:p14="http://schemas.microsoft.com/office/powerpoint/2010/main" val="22124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07B3A4-13E1-AB05-A4CC-9FBE09CCFC71}"/>
              </a:ext>
            </a:extLst>
          </p:cNvPr>
          <p:cNvSpPr>
            <a:spLocks noGrp="1"/>
          </p:cNvSpPr>
          <p:nvPr>
            <p:ph type="title"/>
          </p:nvPr>
        </p:nvSpPr>
        <p:spPr/>
        <p:txBody>
          <a:bodyPr>
            <a:normAutofit fontScale="90000"/>
          </a:bodyPr>
          <a:lstStyle/>
          <a:p>
            <a:r>
              <a:rPr lang="fi-FI" sz="4000" dirty="0"/>
              <a:t>Korjausesimerkki: ikkunoiden ja ilmanvaihdon korjaus</a:t>
            </a:r>
            <a:endParaRPr lang="fi-FI" dirty="0"/>
          </a:p>
        </p:txBody>
      </p:sp>
      <p:sp>
        <p:nvSpPr>
          <p:cNvPr id="3" name="Sisällön paikkamerkki 2">
            <a:extLst>
              <a:ext uri="{FF2B5EF4-FFF2-40B4-BE49-F238E27FC236}">
                <a16:creationId xmlns:a16="http://schemas.microsoft.com/office/drawing/2014/main" id="{A1D471D3-8A45-7E58-9FE2-E1298C096B77}"/>
              </a:ext>
            </a:extLst>
          </p:cNvPr>
          <p:cNvSpPr>
            <a:spLocks noGrp="1"/>
          </p:cNvSpPr>
          <p:nvPr>
            <p:ph idx="1"/>
          </p:nvPr>
        </p:nvSpPr>
        <p:spPr>
          <a:xfrm>
            <a:off x="633506" y="1416429"/>
            <a:ext cx="3708249" cy="3036041"/>
          </a:xfrm>
        </p:spPr>
        <p:txBody>
          <a:bodyPr/>
          <a:lstStyle/>
          <a:p>
            <a:r>
              <a:rPr lang="fi-FI" dirty="0"/>
              <a:t>Leirikentän kaksikerroksiset talot ovat paikalla valettuja ja tiiliverhoiltuja. Vanhat karmit olivat tiukasti kiinni betonissa. Irrotuksessa huomattiin, että uusien ikkunoiden kiinnittämiseksi täytyi asentaa ns. apukarmit. Vanhat ikkunat saatiin irrotettua siististi. Ikkunoiden välissä olleet eristykset ja julkisivupellit purettiin ja tehtiin uudet koolaukset.</a:t>
            </a:r>
          </a:p>
        </p:txBody>
      </p:sp>
      <p:pic>
        <p:nvPicPr>
          <p:cNvPr id="5" name="Kuva 4">
            <a:extLst>
              <a:ext uri="{FF2B5EF4-FFF2-40B4-BE49-F238E27FC236}">
                <a16:creationId xmlns:a16="http://schemas.microsoft.com/office/drawing/2014/main" id="{14837DA3-0255-E6F1-0942-8F38350A7035}"/>
              </a:ext>
            </a:extLst>
          </p:cNvPr>
          <p:cNvPicPr>
            <a:picLocks noChangeAspect="1"/>
          </p:cNvPicPr>
          <p:nvPr/>
        </p:nvPicPr>
        <p:blipFill>
          <a:blip r:embed="rId2"/>
          <a:stretch>
            <a:fillRect/>
          </a:stretch>
        </p:blipFill>
        <p:spPr>
          <a:xfrm>
            <a:off x="4531721" y="1416429"/>
            <a:ext cx="3353152" cy="3036041"/>
          </a:xfrm>
          <a:prstGeom prst="rect">
            <a:avLst/>
          </a:prstGeom>
        </p:spPr>
      </p:pic>
    </p:spTree>
    <p:extLst>
      <p:ext uri="{BB962C8B-B14F-4D97-AF65-F5344CB8AC3E}">
        <p14:creationId xmlns:p14="http://schemas.microsoft.com/office/powerpoint/2010/main" val="337183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85E49D-6D17-AF92-7185-F5BF32545B79}"/>
              </a:ext>
            </a:extLst>
          </p:cNvPr>
          <p:cNvSpPr>
            <a:spLocks noGrp="1"/>
          </p:cNvSpPr>
          <p:nvPr>
            <p:ph type="title"/>
          </p:nvPr>
        </p:nvSpPr>
        <p:spPr/>
        <p:txBody>
          <a:bodyPr/>
          <a:lstStyle/>
          <a:p>
            <a:r>
              <a:rPr lang="fi-FI" dirty="0"/>
              <a:t>Venttiiliratkaisuna tuloilmaventtiili</a:t>
            </a:r>
          </a:p>
        </p:txBody>
      </p:sp>
      <p:sp>
        <p:nvSpPr>
          <p:cNvPr id="3" name="Sisällön paikkamerkki 2">
            <a:extLst>
              <a:ext uri="{FF2B5EF4-FFF2-40B4-BE49-F238E27FC236}">
                <a16:creationId xmlns:a16="http://schemas.microsoft.com/office/drawing/2014/main" id="{DCA50CB1-3469-B098-F8D2-DED025F264A8}"/>
              </a:ext>
            </a:extLst>
          </p:cNvPr>
          <p:cNvSpPr>
            <a:spLocks noGrp="1"/>
          </p:cNvSpPr>
          <p:nvPr>
            <p:ph idx="1"/>
          </p:nvPr>
        </p:nvSpPr>
        <p:spPr>
          <a:xfrm>
            <a:off x="633507" y="1416429"/>
            <a:ext cx="3866130" cy="3036041"/>
          </a:xfrm>
        </p:spPr>
        <p:txBody>
          <a:bodyPr>
            <a:normAutofit/>
          </a:bodyPr>
          <a:lstStyle/>
          <a:p>
            <a:r>
              <a:rPr lang="fi-FI" dirty="0"/>
              <a:t>Koska Leirikentän taloissa oli vain koneellinen poistoilmanvaihto, taloihin asennettiin siihen soveltuvat tuloilmaikkunat Ikkunassa on sekä sisä- että ulkopuitteessa 2-kertainen lämpölasielementti. Uloimmaiseksi lasiksi valittiin huurtumaton lasi sen huurtumisriskin pienentämiseksi. Tuloilmaikkunan läpi ulkoa sisälle tuleva korvausilma </a:t>
            </a:r>
            <a:r>
              <a:rPr lang="fi-FI" dirty="0" err="1"/>
              <a:t>esilämpiää</a:t>
            </a:r>
            <a:r>
              <a:rPr lang="fi-FI" dirty="0"/>
              <a:t> ennen huoneilmaan tuloa. Näin sisään tuleva ilma ei tunnu niin kylmältä kuin se tuntuisi suoraan ulkoa ohjattuna. Kohteeseen valitulla lasituksella Pihla </a:t>
            </a:r>
            <a:r>
              <a:rPr lang="fi-FI" dirty="0" err="1"/>
              <a:t>Termo</a:t>
            </a:r>
            <a:r>
              <a:rPr lang="fi-FI" dirty="0"/>
              <a:t> -ikkunoiden U-arvo on 0,77 W/(m²K), kun ikkunan läpi ei oteta korvausilmaa. Oveksi valittiin Pihlan kokolasinen parvekeovi, jonka U-arvo on 0,8 W/(m²K).</a:t>
            </a:r>
          </a:p>
        </p:txBody>
      </p:sp>
      <p:pic>
        <p:nvPicPr>
          <p:cNvPr id="5" name="Kuva 4">
            <a:extLst>
              <a:ext uri="{FF2B5EF4-FFF2-40B4-BE49-F238E27FC236}">
                <a16:creationId xmlns:a16="http://schemas.microsoft.com/office/drawing/2014/main" id="{064C9277-F9D1-E11B-EED3-65C1131E7F06}"/>
              </a:ext>
            </a:extLst>
          </p:cNvPr>
          <p:cNvPicPr>
            <a:picLocks noChangeAspect="1"/>
          </p:cNvPicPr>
          <p:nvPr/>
        </p:nvPicPr>
        <p:blipFill>
          <a:blip r:embed="rId2"/>
          <a:stretch>
            <a:fillRect/>
          </a:stretch>
        </p:blipFill>
        <p:spPr>
          <a:xfrm>
            <a:off x="5620048" y="1175870"/>
            <a:ext cx="2286000" cy="3276600"/>
          </a:xfrm>
          <a:prstGeom prst="rect">
            <a:avLst/>
          </a:prstGeom>
        </p:spPr>
      </p:pic>
    </p:spTree>
    <p:extLst>
      <p:ext uri="{BB962C8B-B14F-4D97-AF65-F5344CB8AC3E}">
        <p14:creationId xmlns:p14="http://schemas.microsoft.com/office/powerpoint/2010/main" val="375180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116DA1-F892-8E8C-6EF1-B726DAE50B6D}"/>
              </a:ext>
            </a:extLst>
          </p:cNvPr>
          <p:cNvSpPr>
            <a:spLocks noGrp="1"/>
          </p:cNvSpPr>
          <p:nvPr>
            <p:ph type="title"/>
          </p:nvPr>
        </p:nvSpPr>
        <p:spPr/>
        <p:txBody>
          <a:bodyPr>
            <a:noAutofit/>
          </a:bodyPr>
          <a:lstStyle/>
          <a:p>
            <a:r>
              <a:rPr lang="fi-FI" sz="2800" dirty="0"/>
              <a:t>Asumismukavuus parani ja lämmitysenergiaa säästyy</a:t>
            </a:r>
          </a:p>
        </p:txBody>
      </p:sp>
      <p:sp>
        <p:nvSpPr>
          <p:cNvPr id="3" name="Sisällön paikkamerkki 2">
            <a:extLst>
              <a:ext uri="{FF2B5EF4-FFF2-40B4-BE49-F238E27FC236}">
                <a16:creationId xmlns:a16="http://schemas.microsoft.com/office/drawing/2014/main" id="{C1D554E1-9D01-B50D-FACA-5E97484BA3D6}"/>
              </a:ext>
            </a:extLst>
          </p:cNvPr>
          <p:cNvSpPr>
            <a:spLocks noGrp="1"/>
          </p:cNvSpPr>
          <p:nvPr>
            <p:ph idx="1"/>
          </p:nvPr>
        </p:nvSpPr>
        <p:spPr>
          <a:xfrm>
            <a:off x="633506" y="1416429"/>
            <a:ext cx="7881843" cy="596567"/>
          </a:xfrm>
        </p:spPr>
        <p:txBody>
          <a:bodyPr>
            <a:normAutofit/>
          </a:bodyPr>
          <a:lstStyle/>
          <a:p>
            <a:r>
              <a:rPr lang="fi-FI" dirty="0"/>
              <a:t>Ennen remonttia ikkunat tuntuivat vetoisilta. Ikkunaremontin jälkeen viihtyisyys huonetiloissa parani ja tehtyjen korjausten (ikkunat, iv:n säätö, uudet poistoilmakojeet, ikkunoiden välitilan eristyksen korjaus ja parvekeovet) vaikutuksesta lämmitysenergiaa säästyy yli 10 % normitettuna keskiarvona. </a:t>
            </a:r>
          </a:p>
        </p:txBody>
      </p:sp>
      <p:pic>
        <p:nvPicPr>
          <p:cNvPr id="5" name="Kuva 4">
            <a:extLst>
              <a:ext uri="{FF2B5EF4-FFF2-40B4-BE49-F238E27FC236}">
                <a16:creationId xmlns:a16="http://schemas.microsoft.com/office/drawing/2014/main" id="{B26AC6B8-7F59-F52E-A7BC-D3DCEDF4A835}"/>
              </a:ext>
            </a:extLst>
          </p:cNvPr>
          <p:cNvPicPr>
            <a:picLocks noChangeAspect="1"/>
          </p:cNvPicPr>
          <p:nvPr/>
        </p:nvPicPr>
        <p:blipFill>
          <a:blip r:embed="rId2"/>
          <a:stretch>
            <a:fillRect/>
          </a:stretch>
        </p:blipFill>
        <p:spPr>
          <a:xfrm>
            <a:off x="633506" y="2120057"/>
            <a:ext cx="5555153" cy="2020895"/>
          </a:xfrm>
          <a:prstGeom prst="rect">
            <a:avLst/>
          </a:prstGeom>
        </p:spPr>
      </p:pic>
      <p:pic>
        <p:nvPicPr>
          <p:cNvPr id="7" name="Kuva 6">
            <a:extLst>
              <a:ext uri="{FF2B5EF4-FFF2-40B4-BE49-F238E27FC236}">
                <a16:creationId xmlns:a16="http://schemas.microsoft.com/office/drawing/2014/main" id="{3950AA28-2B85-FC9B-5B82-ED8FADAD5D21}"/>
              </a:ext>
            </a:extLst>
          </p:cNvPr>
          <p:cNvPicPr>
            <a:picLocks noChangeAspect="1"/>
          </p:cNvPicPr>
          <p:nvPr/>
        </p:nvPicPr>
        <p:blipFill>
          <a:blip r:embed="rId3"/>
          <a:stretch>
            <a:fillRect/>
          </a:stretch>
        </p:blipFill>
        <p:spPr>
          <a:xfrm>
            <a:off x="5998465" y="2419756"/>
            <a:ext cx="2849460" cy="1721196"/>
          </a:xfrm>
          <a:prstGeom prst="rect">
            <a:avLst/>
          </a:prstGeom>
        </p:spPr>
      </p:pic>
    </p:spTree>
    <p:extLst>
      <p:ext uri="{BB962C8B-B14F-4D97-AF65-F5344CB8AC3E}">
        <p14:creationId xmlns:p14="http://schemas.microsoft.com/office/powerpoint/2010/main" val="25882323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49AA2E3DA5B548A6C30EBEFAEDA46A" ma:contentTypeVersion="2" ma:contentTypeDescription="Create a new document." ma:contentTypeScope="" ma:versionID="297c933c98cb288362bdfafcb721094b">
  <xsd:schema xmlns:xsd="http://www.w3.org/2001/XMLSchema" xmlns:xs="http://www.w3.org/2001/XMLSchema" xmlns:p="http://schemas.microsoft.com/office/2006/metadata/properties" xmlns:ns3="855cf993-bab7-48f3-ab43-b62d3240f631" targetNamespace="http://schemas.microsoft.com/office/2006/metadata/properties" ma:root="true" ma:fieldsID="12b6dcc6f07d8d7d1d06c19308fab94f" ns3:_="">
    <xsd:import namespace="855cf993-bab7-48f3-ab43-b62d3240f63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cf993-bab7-48f3-ab43-b62d3240f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0655D2-0EFD-4327-9ACA-DB4627385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cf993-bab7-48f3-ab43-b62d3240f6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E237F7-0802-4BBB-9B95-F1881F12793A}">
  <ds:schemaRefs>
    <ds:schemaRef ds:uri="855cf993-bab7-48f3-ab43-b62d3240f631"/>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C1C94C04-DAF3-4864-BD79-457AD938BF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26277</TotalTime>
  <Words>701</Words>
  <Application>Microsoft Office PowerPoint</Application>
  <PresentationFormat>Näytössä katseltava esitys (16:9)</PresentationFormat>
  <Paragraphs>87</Paragraphs>
  <Slides>18</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18</vt:i4>
      </vt:variant>
    </vt:vector>
  </HeadingPairs>
  <TitlesOfParts>
    <vt:vector size="25" baseType="lpstr">
      <vt:lpstr>Arial</vt:lpstr>
      <vt:lpstr>Calibri</vt:lpstr>
      <vt:lpstr>Franklin Gothic Book</vt:lpstr>
      <vt:lpstr>Franklin Gothic Demi</vt:lpstr>
      <vt:lpstr>Franklin Gothic Medium</vt:lpstr>
      <vt:lpstr>proxima-nova</vt:lpstr>
      <vt:lpstr>Office Theme</vt:lpstr>
      <vt:lpstr>Ikkunoiden energiankulutus taloyhtiöissä</vt:lpstr>
      <vt:lpstr>Ikkunoiden lämmöneristyksen kehitys</vt:lpstr>
      <vt:lpstr>Ikkunoiden lämmöneristyksen kehitys</vt:lpstr>
      <vt:lpstr>Mihin lämmitysenergiaa kuluu kerrostalossa?</vt:lpstr>
      <vt:lpstr>Mihin lämmitysenergiaa kuluu rivitalossa?</vt:lpstr>
      <vt:lpstr>Korjausesimerkki: ikkunoiden ja ilmanvaihdon korjaus</vt:lpstr>
      <vt:lpstr>Korjausesimerkki: ikkunoiden ja ilmanvaihdon korjaus</vt:lpstr>
      <vt:lpstr>Venttiiliratkaisuna tuloilmaventtiili</vt:lpstr>
      <vt:lpstr>Asumismukavuus parani ja lämmitysenergiaa säästyy</vt:lpstr>
      <vt:lpstr>Energiansäästöä tutkitusti</vt:lpstr>
      <vt:lpstr>PowerPoint-esitys</vt:lpstr>
      <vt:lpstr>Kunnostus, huolto vai ikkunaremontti</vt:lpstr>
      <vt:lpstr>Kunnostus, huolto vai ikkunaremontti</vt:lpstr>
      <vt:lpstr>Mistä tiedän, onko tarve huollolle vai ikkunaremontille? </vt:lpstr>
      <vt:lpstr>Tyypillisiä huoltotöitä</vt:lpstr>
      <vt:lpstr>Signaalin läpäisevä Antennilasi</vt:lpstr>
      <vt:lpstr>Lisätiedon saaminen on helppoa</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Markku Ylisirnio</dc:creator>
  <cp:lastModifiedBy>Tommi Vienonen</cp:lastModifiedBy>
  <cp:revision>121</cp:revision>
  <cp:lastPrinted>2021-02-09T10:05:34Z</cp:lastPrinted>
  <dcterms:created xsi:type="dcterms:W3CDTF">2019-06-25T07:21:55Z</dcterms:created>
  <dcterms:modified xsi:type="dcterms:W3CDTF">2025-04-28T12:16:34Z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0x010100A149AA2E3DA5B548A6C30EBEFAEDA46A</vt:lpwstr>
  </property>
</Properties>
</file>